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.xml" ContentType="application/vnd.openxmlformats-officedocument.presentationml.notesSlide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371" r:id="rId2"/>
    <p:sldId id="258" r:id="rId3"/>
    <p:sldId id="389" r:id="rId4"/>
    <p:sldId id="279" r:id="rId5"/>
    <p:sldId id="304" r:id="rId6"/>
    <p:sldId id="370" r:id="rId7"/>
    <p:sldId id="280" r:id="rId8"/>
    <p:sldId id="281" r:id="rId9"/>
    <p:sldId id="283" r:id="rId10"/>
    <p:sldId id="373" r:id="rId11"/>
    <p:sldId id="294" r:id="rId12"/>
    <p:sldId id="374" r:id="rId13"/>
    <p:sldId id="375" r:id="rId14"/>
    <p:sldId id="376" r:id="rId15"/>
    <p:sldId id="377" r:id="rId16"/>
    <p:sldId id="378" r:id="rId17"/>
    <p:sldId id="379" r:id="rId18"/>
    <p:sldId id="381" r:id="rId19"/>
    <p:sldId id="382" r:id="rId20"/>
    <p:sldId id="383" r:id="rId21"/>
    <p:sldId id="384" r:id="rId22"/>
    <p:sldId id="385" r:id="rId23"/>
    <p:sldId id="386" r:id="rId24"/>
    <p:sldId id="387" r:id="rId25"/>
    <p:sldId id="302" r:id="rId26"/>
    <p:sldId id="303" r:id="rId27"/>
    <p:sldId id="260" r:id="rId2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ujie@jishu.com" initials="x" lastIdx="1" clrIdx="0">
    <p:extLst>
      <p:ext uri="{19B8F6BF-5375-455C-9EA6-DF929625EA0E}">
        <p15:presenceInfo xmlns:p15="http://schemas.microsoft.com/office/powerpoint/2012/main" userId="S-1-5-21-449092414-3040703198-2220253839-129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286" autoAdjust="0"/>
    <p:restoredTop sz="94660"/>
  </p:normalViewPr>
  <p:slideViewPr>
    <p:cSldViewPr snapToGrid="0">
      <p:cViewPr varScale="1">
        <p:scale>
          <a:sx n="95" d="100"/>
          <a:sy n="95" d="100"/>
        </p:scale>
        <p:origin x="58" y="6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C15B62-F242-4A3E-9D45-28499BF61DB0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1474009-FFC1-4B89-92C4-CDBAD77BFF9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294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919CA-5750-4DF0-9A54-C0F01B667D00}" type="slidenum">
              <a:rPr lang="zh-CN" altLang="en-US" smtClean="0">
                <a:solidFill>
                  <a:prstClr val="black"/>
                </a:solidFill>
              </a:rPr>
              <a:t>25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21505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210</a:t>
            </a:r>
            <a:r>
              <a:rPr lang="zh-CN" altLang="en-US" dirty="0"/>
              <a:t>锤施工工况，用到了</a:t>
            </a:r>
            <a:r>
              <a:rPr lang="en-US" altLang="zh-CN" dirty="0"/>
              <a:t>5</a:t>
            </a:r>
            <a:r>
              <a:rPr lang="zh-CN" altLang="en-US" dirty="0"/>
              <a:t>挡最高级。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05919CA-5750-4DF0-9A54-C0F01B667D00}" type="slidenum">
              <a:rPr lang="zh-CN" altLang="en-US" smtClean="0">
                <a:solidFill>
                  <a:prstClr val="black"/>
                </a:solidFill>
              </a:rPr>
              <a:t>26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33110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我的分享就到这里，谢谢！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1BC2960-FEC5-4782-9C5F-D1CBB3A12B40}" type="slidenum">
              <a:rPr lang="zh-CN" altLang="en-US" smtClean="0">
                <a:solidFill>
                  <a:prstClr val="black"/>
                </a:solidFill>
              </a:rPr>
              <a:pPr/>
              <a:t>27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6238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22093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255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89898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1"/>
          <p:cNvSpPr>
            <a:spLocks noGrp="1"/>
          </p:cNvSpPr>
          <p:nvPr>
            <p:ph type="sldNum" sz="quarter" idx="4"/>
          </p:nvPr>
        </p:nvSpPr>
        <p:spPr>
          <a:xfrm>
            <a:off x="9264352" y="6514793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C2C310C0-FE84-4614-80ED-E8EC31F5B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74003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603250" y="1186481"/>
            <a:ext cx="10985500" cy="46739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363220">
              <a:lnSpc>
                <a:spcPct val="100000"/>
              </a:lnSpc>
              <a:spcBef>
                <a:spcPts val="0"/>
              </a:spcBef>
              <a:buSzTx/>
              <a:buNone/>
              <a:defRPr sz="242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  <a:endParaRPr/>
          </a:p>
          <a:p>
            <a:pPr lvl="2"/>
            <a:endParaRPr/>
          </a:p>
          <a:p>
            <a:pPr lvl="3"/>
            <a:endParaRPr/>
          </a:p>
          <a:p>
            <a:pPr lvl="4"/>
            <a:endParaRPr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pPr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4763600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8060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73504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6201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274727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35427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95236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06961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80349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292393-BAEB-44C5-9FCA-6A01C63B9A5D}" type="datetimeFigureOut">
              <a:rPr lang="zh-CN" altLang="en-US" smtClean="0"/>
              <a:t>2024/2/6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73143D-717E-49D0-A88F-0A8313A784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05956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jpeg"/><Relationship Id="rId7" Type="http://schemas.openxmlformats.org/officeDocument/2006/relationships/image" Target="../media/image1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21.png"/><Relationship Id="rId3" Type="http://schemas.microsoft.com/office/2007/relationships/media" Target="../media/media2.mp4"/><Relationship Id="rId7" Type="http://schemas.openxmlformats.org/officeDocument/2006/relationships/slideLayout" Target="../slideLayouts/slideLayout1.xml"/><Relationship Id="rId12" Type="http://schemas.openxmlformats.org/officeDocument/2006/relationships/image" Target="../media/image20.jpe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19.png"/><Relationship Id="rId5" Type="http://schemas.microsoft.com/office/2007/relationships/media" Target="../media/media3.mp4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video" Target="../media/media2.mp4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tags" Target="../tags/tag21.xml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tags" Target="../tags/tag20.xml"/><Relationship Id="rId2" Type="http://schemas.openxmlformats.org/officeDocument/2006/relationships/tags" Target="../tags/tag10.xml"/><Relationship Id="rId16" Type="http://schemas.openxmlformats.org/officeDocument/2006/relationships/image" Target="../media/image28.pn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tags" Target="../tags/tag19.xml"/><Relationship Id="rId5" Type="http://schemas.openxmlformats.org/officeDocument/2006/relationships/tags" Target="../tags/tag13.xml"/><Relationship Id="rId15" Type="http://schemas.openxmlformats.org/officeDocument/2006/relationships/image" Target="../media/image1.png"/><Relationship Id="rId10" Type="http://schemas.openxmlformats.org/officeDocument/2006/relationships/tags" Target="../tags/tag18.xml"/><Relationship Id="rId4" Type="http://schemas.openxmlformats.org/officeDocument/2006/relationships/tags" Target="../tags/tag12.xml"/><Relationship Id="rId9" Type="http://schemas.openxmlformats.org/officeDocument/2006/relationships/tags" Target="../tags/tag17.xml"/><Relationship Id="rId14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0.png"/><Relationship Id="rId7" Type="http://schemas.openxmlformats.org/officeDocument/2006/relationships/image" Target="../media/image44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10" Type="http://schemas.openxmlformats.org/officeDocument/2006/relationships/image" Target="../media/image47.png"/><Relationship Id="rId4" Type="http://schemas.openxmlformats.org/officeDocument/2006/relationships/image" Target="../media/image41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0.png"/><Relationship Id="rId7" Type="http://schemas.openxmlformats.org/officeDocument/2006/relationships/image" Target="../media/image54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emf"/><Relationship Id="rId5" Type="http://schemas.openxmlformats.org/officeDocument/2006/relationships/image" Target="../media/image52.jpeg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emf"/><Relationship Id="rId3" Type="http://schemas.openxmlformats.org/officeDocument/2006/relationships/image" Target="../media/image56.png"/><Relationship Id="rId7" Type="http://schemas.openxmlformats.org/officeDocument/2006/relationships/image" Target="../media/image5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emf"/><Relationship Id="rId5" Type="http://schemas.openxmlformats.org/officeDocument/2006/relationships/image" Target="../media/image57.jpe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1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4.png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6" Type="http://schemas.openxmlformats.org/officeDocument/2006/relationships/image" Target="../media/image63.png"/><Relationship Id="rId11" Type="http://schemas.openxmlformats.org/officeDocument/2006/relationships/image" Target="../media/image1.png"/><Relationship Id="rId5" Type="http://schemas.openxmlformats.org/officeDocument/2006/relationships/image" Target="../media/image62.png"/><Relationship Id="rId10" Type="http://schemas.openxmlformats.org/officeDocument/2006/relationships/image" Target="../media/image67.pn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6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66.png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6" Type="http://schemas.openxmlformats.org/officeDocument/2006/relationships/image" Target="../media/image65.png"/><Relationship Id="rId11" Type="http://schemas.openxmlformats.org/officeDocument/2006/relationships/image" Target="../media/image1.png"/><Relationship Id="rId5" Type="http://schemas.openxmlformats.org/officeDocument/2006/relationships/image" Target="../media/image63.png"/><Relationship Id="rId10" Type="http://schemas.openxmlformats.org/officeDocument/2006/relationships/image" Target="../media/image69.png"/><Relationship Id="rId4" Type="http://schemas.openxmlformats.org/officeDocument/2006/relationships/notesSlide" Target="../notesSlides/notesSlide2.xml"/><Relationship Id="rId9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7" Type="http://schemas.openxmlformats.org/officeDocument/2006/relationships/image" Target="../media/image8.png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6" Type="http://schemas.openxmlformats.org/officeDocument/2006/relationships/image" Target="../media/image7.jpeg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C4282CE-FFF9-4630-8DD5-3D02C1377A37}"/>
              </a:ext>
            </a:extLst>
          </p:cNvPr>
          <p:cNvSpPr/>
          <p:nvPr/>
        </p:nvSpPr>
        <p:spPr>
          <a:xfrm>
            <a:off x="443130" y="811727"/>
            <a:ext cx="34163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例：获奖证书或宣传采访类视频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28A231-AAF2-4C97-A854-D309FD6B1017}"/>
              </a:ext>
            </a:extLst>
          </p:cNvPr>
          <p:cNvSpPr/>
          <p:nvPr/>
        </p:nvSpPr>
        <p:spPr>
          <a:xfrm>
            <a:off x="443130" y="1181059"/>
            <a:ext cx="27238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例：如没有，此页可删除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FB95464-3102-4BBF-9CF8-BB9CAC43C695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1F51676-FD07-49AB-AFB4-F07388959BE1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编制要求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D0E0483-126D-4A2B-BE20-020BF07788E3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C7F9BDE1-E869-4472-ABCC-7AD0EB8224AF}"/>
              </a:ext>
            </a:extLst>
          </p:cNvPr>
          <p:cNvSpPr/>
          <p:nvPr/>
        </p:nvSpPr>
        <p:spPr>
          <a:xfrm>
            <a:off x="443130" y="1794739"/>
            <a:ext cx="4405095" cy="36960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、全文字体：微软雅黑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模板说明：文中使用红色字体标出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、全文标题编号规则：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章节标题：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24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号，加粗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（一）：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18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号，加粗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1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号，加粗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正文：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号（可设置超链接）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表格：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表格标题：</a:t>
            </a: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号、加粗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表格正文：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号（可设置超链接）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E05AD7C6-B764-49E2-885A-38936DFB8795}"/>
              </a:ext>
            </a:extLst>
          </p:cNvPr>
          <p:cNvSpPr/>
          <p:nvPr/>
        </p:nvSpPr>
        <p:spPr>
          <a:xfrm>
            <a:off x="5543550" y="1794739"/>
            <a:ext cx="6391275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、文件名称：销售区域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销售型号，</a:t>
            </a:r>
            <a:endParaRPr lang="en-US" altLang="zh-CN" b="1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如：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北美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-XE490U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产品亮点及竞争力分析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、内容要求：每项内容保持在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页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）内容框架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产品外观与主要亮点介绍（包括获奖证书或宣传采访类视频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可删除）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FABE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价值分析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产品参数（与竞品的参数对比，与结论）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安全性（整机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驾驶室认证证书、防倾覆、急停、逃生锤等）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可靠性（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整机强化考核实验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、测试、仿真等）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环保性、经济性（排放、油耗、尿素消耗、装车效率、斗容等）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工况适应性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舒适性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操控性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维修便利性（保养件、常规检修口等）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智能化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施工案例（由服务技术支持部提供）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）以产品销售型号输出（详见区域适用性说明）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）时间节点：先导样机导入状态前完成评审输出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56971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113AF71A-3335-4973-A9A2-12C7663E5B23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469C6B5-B7B3-449C-A055-46EBD39E7E8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产品参数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285A6E8-7921-4AB0-99F4-CC0DB6BABE95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C3FC8F6C-AD65-4721-9B8E-4D450BAD93D4}"/>
              </a:ext>
            </a:extLst>
          </p:cNvPr>
          <p:cNvSpPr/>
          <p:nvPr/>
        </p:nvSpPr>
        <p:spPr>
          <a:xfrm>
            <a:off x="281205" y="81172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（二）配置优势</a:t>
            </a:r>
            <a:endParaRPr lang="zh-CN" altLang="en-US" dirty="0"/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7BB3B3BB-ACD0-4BB0-8642-E267CEF6FF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29399869"/>
              </p:ext>
            </p:extLst>
          </p:nvPr>
        </p:nvGraphicFramePr>
        <p:xfrm>
          <a:off x="371625" y="1521530"/>
          <a:ext cx="11496524" cy="4607446"/>
        </p:xfrm>
        <a:graphic>
          <a:graphicData uri="http://schemas.openxmlformats.org/drawingml/2006/table">
            <a:tbl>
              <a:tblPr/>
              <a:tblGrid>
                <a:gridCol w="89886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7290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17804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765428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对比维度</a:t>
                      </a:r>
                      <a:endParaRPr lang="en-US" altLang="zh-CN" sz="1600" b="1" kern="100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016" marR="4016" marT="3264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徐工 </a:t>
                      </a:r>
                      <a:r>
                        <a:rPr lang="en-US" altLang="zh-CN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XE490U</a:t>
                      </a: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</a:t>
                      </a:r>
                      <a:r>
                        <a:rPr lang="zh-CN" altLang="en-US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品牌</a:t>
                      </a:r>
                      <a:r>
                        <a:rPr lang="en-US" altLang="zh-CN" sz="1600" b="1" kern="100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349</a:t>
                      </a: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JD</a:t>
                      </a:r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</a:t>
                      </a:r>
                      <a:r>
                        <a:rPr lang="en-US" altLang="zh-CN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470P</a:t>
                      </a: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zh-CN" altLang="en-US" sz="1600" b="1" i="0" u="none" strike="noStrike" dirty="0"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结论</a:t>
                      </a:r>
                      <a:endParaRPr lang="en-US" altLang="zh-CN" sz="1600" b="1" i="0" u="none" strike="noStrike" dirty="0"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0239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algn="ctr"/>
                      <a:r>
                        <a:rPr lang="zh-CN" altLang="en-US" sz="1400" b="0" u="none" strike="noStrike" kern="1200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发动机</a:t>
                      </a:r>
                    </a:p>
                  </a:txBody>
                  <a:tcPr marL="4016" marR="4016" marT="3264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康明斯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X12</a:t>
                      </a: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发动机，额定功率</a:t>
                      </a:r>
                      <a:r>
                        <a:rPr lang="en-US" altLang="zh-CN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321KW</a:t>
                      </a:r>
                      <a:r>
                        <a:rPr lang="zh-CN" altLang="en-US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，油品适应性好，功率储备足、动力足、响应速度快</a:t>
                      </a:r>
                      <a:endParaRPr lang="en-US" altLang="zh-CN" sz="1400" b="1" kern="1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1718" marR="11718" marT="9521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卡特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C13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发动机，额定功率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317kw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，功率储备足。</a:t>
                      </a: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1718" marR="11718" marT="9521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迪尔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6135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发动机，额定功率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274kw</a:t>
                      </a: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，功率较小</a:t>
                      </a: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1718" marR="11718" marT="9521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1718" marR="11718" marT="9521" marB="0" anchor="ctr" horzOverflow="overflow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299161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97280" rtl="0" eaLnBrk="1" fontAlgn="b" latinLnBrk="0" hangingPunct="1"/>
                      <a:r>
                        <a:rPr lang="zh-CN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液压系统</a:t>
                      </a:r>
                    </a:p>
                  </a:txBody>
                  <a:tcPr marL="4016" marR="4016" marT="3264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主泵：</a:t>
                      </a:r>
                      <a:r>
                        <a:rPr lang="zh-CN" altLang="en-US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川崎</a:t>
                      </a:r>
                      <a:r>
                        <a:rPr lang="en-US" altLang="zh-CN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240</a:t>
                      </a:r>
                      <a:r>
                        <a:rPr lang="zh-CN" altLang="en-US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主泵</a:t>
                      </a:r>
                      <a:endParaRPr lang="en-US" altLang="zh-CN" sz="1400" b="1" kern="1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徐工采用大泵，动作快，配置与竞品相当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;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散热泵流量</a:t>
                      </a:r>
                      <a:r>
                        <a:rPr lang="en-US" altLang="zh-CN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108L/min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；采用艾迪大回转马达，回转更有劲，与卡特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349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相当</a:t>
                      </a: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主泵：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240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主泵；</a:t>
                      </a: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主泵：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240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主泵</a:t>
                      </a: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与竞品相当</a:t>
                      </a:r>
                      <a:endParaRPr lang="en-US" altLang="zh-CN" sz="140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4046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tx1"/>
                          </a:solidFill>
                          <a:latin typeface="Calibri"/>
                        </a:defRPr>
                      </a:lvl9pPr>
                    </a:lstStyle>
                    <a:p>
                      <a:pPr marL="0" algn="ctr" defTabSz="1097280" rtl="0" eaLnBrk="1" fontAlgn="b" latinLnBrk="0" hangingPunct="1"/>
                      <a:r>
                        <a:rPr lang="zh-CN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底盘</a:t>
                      </a:r>
                    </a:p>
                  </a:txBody>
                  <a:tcPr marL="4016" marR="4016" marT="3264" marB="0" anchor="ctr">
                    <a:lnL w="12700" cmpd="sng">
                      <a:solidFill>
                        <a:sysClr val="windowText" lastClr="000000"/>
                      </a:solidFill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109728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XE490U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履带轨距</a:t>
                      </a:r>
                      <a:r>
                        <a:rPr lang="en-US" altLang="zh-CN" sz="14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2740mm</a:t>
                      </a:r>
                      <a:r>
                        <a:rPr lang="zh-CN" altLang="en-US" sz="1400" b="0" i="0" u="none" strike="noStrike" dirty="0">
                          <a:solidFill>
                            <a:srgbClr val="00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，轴距</a:t>
                      </a:r>
                      <a:r>
                        <a:rPr lang="en-US" altLang="zh-CN" sz="14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4407mm</a:t>
                      </a:r>
                      <a:r>
                        <a:rPr lang="zh-CN" altLang="en-US" sz="14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en-US" altLang="zh-CN" sz="1400" b="1" i="0" u="none" strike="noStrike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indent="0" algn="ctr" defTabSz="109728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徐工稳定性优于卡特</a:t>
                      </a:r>
                      <a:r>
                        <a:rPr lang="en-US" altLang="zh-CN" sz="1400" b="1" i="0" u="none" strike="noStrike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349/352</a:t>
                      </a: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卡特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349</a:t>
                      </a: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履带轨距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2740mm</a:t>
                      </a: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，轴距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4360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</a:t>
                      </a: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迪尔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470P</a:t>
                      </a: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履带轨距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2390-2890mm</a:t>
                      </a:r>
                      <a:r>
                        <a:rPr lang="zh-CN" altLang="en-US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，轴距</a:t>
                      </a:r>
                      <a:r>
                        <a:rPr lang="en-US" altLang="zh-CN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4470</a:t>
                      </a:r>
                      <a:r>
                        <a:rPr lang="en-US" altLang="zh-CN" sz="1400" b="0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</a:t>
                      </a: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US" altLang="zh-CN" sz="1400" b="0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4016" marR="4016" marT="3264" marB="0" anchor="ctr">
                    <a:lnL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ysClr val="windowText" lastClr="000000"/>
                      </a:solidFill>
                    </a:lnR>
                    <a:lnT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ysClr val="windowText" lastClr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0" name="矩形 9">
            <a:extLst>
              <a:ext uri="{FF2B5EF4-FFF2-40B4-BE49-F238E27FC236}">
                <a16:creationId xmlns:a16="http://schemas.microsoft.com/office/drawing/2014/main" id="{40A976DA-E19F-42F8-841F-1FE5F1A895DB}"/>
              </a:ext>
            </a:extLst>
          </p:cNvPr>
          <p:cNvSpPr/>
          <p:nvPr/>
        </p:nvSpPr>
        <p:spPr>
          <a:xfrm>
            <a:off x="2500530" y="811727"/>
            <a:ext cx="56701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与竞品的配置对比，竞品公司用英文首字母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品牌代替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78834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sp>
        <p:nvSpPr>
          <p:cNvPr id="10" name="TextBox 10">
            <a:extLst>
              <a:ext uri="{FF2B5EF4-FFF2-40B4-BE49-F238E27FC236}">
                <a16:creationId xmlns:a16="http://schemas.microsoft.com/office/drawing/2014/main" id="{C2E3E5F4-DAD1-4BAD-9487-A21114D2C914}"/>
              </a:ext>
            </a:extLst>
          </p:cNvPr>
          <p:cNvSpPr txBox="1"/>
          <p:nvPr/>
        </p:nvSpPr>
        <p:spPr>
          <a:xfrm>
            <a:off x="9183343" y="3132989"/>
            <a:ext cx="2332382" cy="1899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中国、欧盟、北美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等多个地区安全标准</a:t>
            </a:r>
          </a:p>
          <a:p>
            <a:pPr marL="285750" indent="-285750">
              <a:lnSpc>
                <a:spcPct val="130000"/>
              </a:lnSpc>
              <a:spcAft>
                <a:spcPts val="1200"/>
              </a:spcAft>
              <a:buClr>
                <a:schemeClr val="tx1">
                  <a:lumMod val="75000"/>
                  <a:lumOff val="25000"/>
                </a:schemeClr>
              </a:buClr>
              <a:buFont typeface="Wingdings" panose="05000000000000000000" pitchFamily="2" charset="2"/>
              <a:buChar char="l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XE490U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驾驶室采用防倾翻、防落物结构设计，取得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ROPS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OPG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安全认证</a:t>
            </a:r>
          </a:p>
        </p:txBody>
      </p:sp>
      <p:pic>
        <p:nvPicPr>
          <p:cNvPr id="14" name="Picture 1">
            <a:extLst>
              <a:ext uri="{FF2B5EF4-FFF2-40B4-BE49-F238E27FC236}">
                <a16:creationId xmlns:a16="http://schemas.microsoft.com/office/drawing/2014/main" id="{EC510760-F6F1-44AA-9041-CD95D503A5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62355" y="1592095"/>
            <a:ext cx="3494473" cy="47381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58461F61-FE8E-402D-86A3-18E391958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275" y="1592093"/>
            <a:ext cx="3854534" cy="473811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矩形 18">
            <a:extLst>
              <a:ext uri="{FF2B5EF4-FFF2-40B4-BE49-F238E27FC236}">
                <a16:creationId xmlns:a16="http://schemas.microsoft.com/office/drawing/2014/main" id="{82472ADC-DD14-4B6D-A949-92F000EBE717}"/>
              </a:ext>
            </a:extLst>
          </p:cNvPr>
          <p:cNvSpPr/>
          <p:nvPr/>
        </p:nvSpPr>
        <p:spPr>
          <a:xfrm>
            <a:off x="281205" y="81172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（一）安全认证</a:t>
            </a:r>
            <a:endParaRPr lang="zh-CN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51CB0723-46A7-434E-8CE8-F99366267623}"/>
              </a:ext>
            </a:extLst>
          </p:cNvPr>
          <p:cNvSpPr/>
          <p:nvPr/>
        </p:nvSpPr>
        <p:spPr>
          <a:xfrm>
            <a:off x="2500530" y="811727"/>
            <a:ext cx="624241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根据当地标准法规要求提供：如驾驶室认证证书、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CE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72761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四、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安全性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4F920DC-BFB9-4AA3-B064-7C1ED603E30F}"/>
              </a:ext>
            </a:extLst>
          </p:cNvPr>
          <p:cNvSpPr/>
          <p:nvPr/>
        </p:nvSpPr>
        <p:spPr>
          <a:xfrm>
            <a:off x="281205" y="81172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（二）安全配置</a:t>
            </a:r>
            <a:endParaRPr lang="zh-CN" altLang="en-US" dirty="0"/>
          </a:p>
        </p:txBody>
      </p:sp>
      <p:pic>
        <p:nvPicPr>
          <p:cNvPr id="12" name="Picture 2" descr="E:\照片\国四驾驶室OPG ROPS试验照片\IMG_20210328_142041.jpg">
            <a:extLst>
              <a:ext uri="{FF2B5EF4-FFF2-40B4-BE49-F238E27FC236}">
                <a16:creationId xmlns:a16="http://schemas.microsoft.com/office/drawing/2014/main" id="{80648B5A-E992-41C9-979E-C15B6B364BB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767" b="12622"/>
          <a:stretch>
            <a:fillRect/>
          </a:stretch>
        </p:blipFill>
        <p:spPr bwMode="auto">
          <a:xfrm>
            <a:off x="917265" y="1781534"/>
            <a:ext cx="2033622" cy="1784116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E:\XE135GIV(国四)\照片\京四样机试制\IMG_20220110_101334.jpg">
            <a:extLst>
              <a:ext uri="{FF2B5EF4-FFF2-40B4-BE49-F238E27FC236}">
                <a16:creationId xmlns:a16="http://schemas.microsoft.com/office/drawing/2014/main" id="{5A690662-816A-4D10-9A0A-C9F44FA4F3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33" r="8809"/>
          <a:stretch>
            <a:fillRect/>
          </a:stretch>
        </p:blipFill>
        <p:spPr bwMode="auto">
          <a:xfrm>
            <a:off x="3797996" y="1774107"/>
            <a:ext cx="2079482" cy="1791543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4" descr="C:\Users\lihuichao.JISHU\Desktop\135\IMG_20220108_094713.jpg">
            <a:extLst>
              <a:ext uri="{FF2B5EF4-FFF2-40B4-BE49-F238E27FC236}">
                <a16:creationId xmlns:a16="http://schemas.microsoft.com/office/drawing/2014/main" id="{E9AFDC50-B9B0-4F71-8269-C5B3EF7742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281" t="9425" r="20130" b="24885"/>
          <a:stretch>
            <a:fillRect/>
          </a:stretch>
        </p:blipFill>
        <p:spPr bwMode="auto">
          <a:xfrm>
            <a:off x="496525" y="4404976"/>
            <a:ext cx="1669714" cy="1409031"/>
          </a:xfrm>
          <a:prstGeom prst="rect">
            <a:avLst/>
          </a:prstGeom>
          <a:noFill/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3">
            <a:extLst>
              <a:ext uri="{FF2B5EF4-FFF2-40B4-BE49-F238E27FC236}">
                <a16:creationId xmlns:a16="http://schemas.microsoft.com/office/drawing/2014/main" id="{DFD329F3-B6FC-4E92-9225-DF9D4040A1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01" b="26068"/>
          <a:stretch>
            <a:fillRect/>
          </a:stretch>
        </p:blipFill>
        <p:spPr bwMode="auto">
          <a:xfrm>
            <a:off x="2579365" y="4404976"/>
            <a:ext cx="1721731" cy="1409031"/>
          </a:xfrm>
          <a:prstGeom prst="rect">
            <a:avLst/>
          </a:prstGeom>
          <a:noFill/>
          <a:ln>
            <a:noFill/>
          </a:ln>
          <a:effectLst>
            <a:glow rad="101600">
              <a:schemeClr val="accent3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996963A9-98E7-415A-A490-FF03548E8C75}"/>
              </a:ext>
            </a:extLst>
          </p:cNvPr>
          <p:cNvGrpSpPr/>
          <p:nvPr/>
        </p:nvGrpSpPr>
        <p:grpSpPr>
          <a:xfrm>
            <a:off x="4661394" y="4404976"/>
            <a:ext cx="1417327" cy="1432416"/>
            <a:chOff x="9970" y="6511"/>
            <a:chExt cx="4068" cy="3053"/>
          </a:xfrm>
          <a:effectLst>
            <a:glow rad="101600">
              <a:schemeClr val="accent3">
                <a:satMod val="175000"/>
                <a:alpha val="40000"/>
              </a:schemeClr>
            </a:glow>
          </a:effectLst>
        </p:grpSpPr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73318C45-1F8C-4E13-9CF8-DA3A2D8C996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rcRect l="17465" r="13687"/>
            <a:stretch>
              <a:fillRect/>
            </a:stretch>
          </p:blipFill>
          <p:spPr>
            <a:xfrm>
              <a:off x="11900" y="6511"/>
              <a:ext cx="2138" cy="3053"/>
            </a:xfrm>
            <a:prstGeom prst="rect">
              <a:avLst/>
            </a:prstGeom>
          </p:spPr>
        </p:pic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53D7F9F0-BAFA-4DBF-B80A-470098AAF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rcRect l="40030" r="23180" b="22806"/>
            <a:stretch>
              <a:fillRect/>
            </a:stretch>
          </p:blipFill>
          <p:spPr>
            <a:xfrm>
              <a:off x="9970" y="6524"/>
              <a:ext cx="1930" cy="3040"/>
            </a:xfrm>
            <a:prstGeom prst="rect">
              <a:avLst/>
            </a:prstGeom>
          </p:spPr>
        </p:pic>
      </p:grpSp>
      <p:sp>
        <p:nvSpPr>
          <p:cNvPr id="25" name="文本框 24">
            <a:extLst>
              <a:ext uri="{FF2B5EF4-FFF2-40B4-BE49-F238E27FC236}">
                <a16:creationId xmlns:a16="http://schemas.microsoft.com/office/drawing/2014/main" id="{5CBDC829-B2AD-4C8D-9825-29D1FFEC366D}"/>
              </a:ext>
            </a:extLst>
          </p:cNvPr>
          <p:cNvSpPr txBox="1"/>
          <p:nvPr/>
        </p:nvSpPr>
        <p:spPr>
          <a:xfrm>
            <a:off x="834870" y="3745458"/>
            <a:ext cx="219841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驾驶室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ROPS&amp;OPG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试验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91093041-3AEA-4B0D-90D7-F45514F524C3}"/>
              </a:ext>
            </a:extLst>
          </p:cNvPr>
          <p:cNvSpPr txBox="1"/>
          <p:nvPr/>
        </p:nvSpPr>
        <p:spPr>
          <a:xfrm>
            <a:off x="3860018" y="3745458"/>
            <a:ext cx="1955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窄边框骨架结构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578F80B7-9A59-4717-B14A-B5C1AAC2C559}"/>
              </a:ext>
            </a:extLst>
          </p:cNvPr>
          <p:cNvSpPr txBox="1"/>
          <p:nvPr/>
        </p:nvSpPr>
        <p:spPr>
          <a:xfrm>
            <a:off x="546011" y="6010406"/>
            <a:ext cx="157074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紧急停车开关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EB8ADC6-9517-407B-BD14-2F9F96BC8002}"/>
              </a:ext>
            </a:extLst>
          </p:cNvPr>
          <p:cNvSpPr txBox="1"/>
          <p:nvPr/>
        </p:nvSpPr>
        <p:spPr>
          <a:xfrm>
            <a:off x="2763083" y="6010406"/>
            <a:ext cx="14987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广角视频探头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7E19A261-D1D1-4828-854F-77244F2EF715}"/>
              </a:ext>
            </a:extLst>
          </p:cNvPr>
          <p:cNvSpPr txBox="1"/>
          <p:nvPr/>
        </p:nvSpPr>
        <p:spPr>
          <a:xfrm>
            <a:off x="4680997" y="6010406"/>
            <a:ext cx="1307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全车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灯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27842EE-3A85-41EA-8C7A-9A071307D2F9}"/>
              </a:ext>
            </a:extLst>
          </p:cNvPr>
          <p:cNvSpPr/>
          <p:nvPr/>
        </p:nvSpPr>
        <p:spPr>
          <a:xfrm>
            <a:off x="6314524" y="1943393"/>
            <a:ext cx="5639351" cy="3932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高强度异型钢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一体冲压成型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、抗冲击、抗弯、抗扭能力好；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满足防翻滚、防落物安全防护结构要求标配推土铲液压锁，保证机器和人员安全；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一体式窄边框骨架结构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，前侧遮挡小，视觉范围广，作业盲区小、施工更安全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 algn="just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紧急停车开关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，机器处于危险状态时，快速切断整机电源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停止设备运转，保护人身和设备安全；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可选前侧、后侧、左侧、右侧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四向全高清广角视频探头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、车身周边环境一目了然，狭小作业区、车辆密集区、夜间施工等场景，施工安全有保障；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全车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LED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灯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，亮度好，寿命久，大广角、夜间施工更安全。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可选配警灯及电子蜂鸣器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，声、光一体，夜间施工，转场安全有保障。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9556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五、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可靠性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1" name="矩形 30">
            <a:extLst>
              <a:ext uri="{FF2B5EF4-FFF2-40B4-BE49-F238E27FC236}">
                <a16:creationId xmlns:a16="http://schemas.microsoft.com/office/drawing/2014/main" id="{D4F9A498-E80D-4623-8197-A846309CAA7E}"/>
              </a:ext>
            </a:extLst>
          </p:cNvPr>
          <p:cNvSpPr/>
          <p:nvPr/>
        </p:nvSpPr>
        <p:spPr>
          <a:xfrm>
            <a:off x="68510" y="1198873"/>
            <a:ext cx="12054980" cy="1933405"/>
          </a:xfrm>
          <a:prstGeom prst="rect">
            <a:avLst/>
          </a:prstGeom>
          <a:noFill/>
          <a:ln w="25400" cmpd="sng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64601BAD-AB72-4FD1-B5AD-FF96C2C8BC6A}"/>
              </a:ext>
            </a:extLst>
          </p:cNvPr>
          <p:cNvSpPr/>
          <p:nvPr/>
        </p:nvSpPr>
        <p:spPr>
          <a:xfrm>
            <a:off x="76116" y="5471610"/>
            <a:ext cx="1212349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buFont typeface="Wingdings" pitchFamily="2" charset="2"/>
              <a:buChar char="Ø"/>
            </a:pP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整体去应力退火，焊缝内应力下降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80%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，工装总体可靠性提升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7~10%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；加大型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下车架承载能力提升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8~11%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覆盖件抗扭能力提升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5~7%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buFont typeface="Wingdings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-38℃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高寒试验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，发动机极低温冷启动性能优异、动力输出稳定、排放标准达标。</a:t>
            </a:r>
          </a:p>
          <a:p>
            <a:pPr indent="-285750">
              <a:buFont typeface="Wingdings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小时振动跑道试验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7.5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倍载荷加速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试验，验证了整机结构的可靠性及稳定性。</a:t>
            </a:r>
          </a:p>
          <a:p>
            <a:pPr indent="-285750">
              <a:buFont typeface="Wingdings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2000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米高海拔试验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，发动机功率衰减小、加载响应迅速，在高海拔环境保持强劲动力的同时，仍具备较好的燃油经济性。</a:t>
            </a:r>
          </a:p>
          <a:p>
            <a:pPr indent="-285750">
              <a:buFont typeface="Wingdings" pitchFamily="2" charset="2"/>
              <a:buChar char="Ø"/>
            </a:pP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49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吨挖机累计完成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3000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小时挖装、破碎考核验证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，运行稳定，性能可靠、各项指标达到设计要求。</a:t>
            </a:r>
          </a:p>
        </p:txBody>
      </p:sp>
      <p:pic>
        <p:nvPicPr>
          <p:cNvPr id="33" name="1(3)">
            <a:hlinkClick r:id="" action="ppaction://media"/>
            <a:extLst>
              <a:ext uri="{FF2B5EF4-FFF2-40B4-BE49-F238E27FC236}">
                <a16:creationId xmlns:a16="http://schemas.microsoft.com/office/drawing/2014/main" id="{77CD26A6-2D01-45D1-AC6F-9C971AAA13D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74851" y="1301339"/>
            <a:ext cx="3870044" cy="1437435"/>
          </a:xfrm>
          <a:prstGeom prst="rect">
            <a:avLst/>
          </a:prstGeom>
        </p:spPr>
      </p:pic>
      <p:sp>
        <p:nvSpPr>
          <p:cNvPr id="34" name="文本框 33">
            <a:extLst>
              <a:ext uri="{FF2B5EF4-FFF2-40B4-BE49-F238E27FC236}">
                <a16:creationId xmlns:a16="http://schemas.microsoft.com/office/drawing/2014/main" id="{B98D98F1-3ABC-410C-B3CD-BC1EE7F618A8}"/>
              </a:ext>
            </a:extLst>
          </p:cNvPr>
          <p:cNvSpPr txBox="1"/>
          <p:nvPr/>
        </p:nvSpPr>
        <p:spPr>
          <a:xfrm>
            <a:off x="585051" y="2784004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</a:t>
            </a: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：工装应力仿真分析</a:t>
            </a:r>
          </a:p>
        </p:txBody>
      </p:sp>
      <p:pic>
        <p:nvPicPr>
          <p:cNvPr id="35" name="3(1)">
            <a:hlinkClick r:id="" action="ppaction://media"/>
            <a:extLst>
              <a:ext uri="{FF2B5EF4-FFF2-40B4-BE49-F238E27FC236}">
                <a16:creationId xmlns:a16="http://schemas.microsoft.com/office/drawing/2014/main" id="{5C2EB24B-3B74-484E-A6A3-94F7E255986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151235" y="1301339"/>
            <a:ext cx="4015451" cy="1437435"/>
          </a:xfrm>
          <a:prstGeom prst="rect">
            <a:avLst/>
          </a:prstGeom>
        </p:spPr>
      </p:pic>
      <p:sp>
        <p:nvSpPr>
          <p:cNvPr id="36" name="文本框 35">
            <a:extLst>
              <a:ext uri="{FF2B5EF4-FFF2-40B4-BE49-F238E27FC236}">
                <a16:creationId xmlns:a16="http://schemas.microsoft.com/office/drawing/2014/main" id="{A251AB78-E7C4-40F9-BCBF-48A50B9E3095}"/>
              </a:ext>
            </a:extLst>
          </p:cNvPr>
          <p:cNvSpPr txBox="1"/>
          <p:nvPr/>
        </p:nvSpPr>
        <p:spPr>
          <a:xfrm>
            <a:off x="4634960" y="2784004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dirty="0"/>
              <a:t>图</a:t>
            </a:r>
            <a:r>
              <a:rPr lang="en-US" altLang="zh-CN" sz="1400" dirty="0"/>
              <a:t>2</a:t>
            </a:r>
            <a:r>
              <a:rPr lang="zh-CN" altLang="en-US" sz="1400" dirty="0"/>
              <a:t>：下车架应力仿真分析</a:t>
            </a:r>
          </a:p>
        </p:txBody>
      </p:sp>
      <p:pic>
        <p:nvPicPr>
          <p:cNvPr id="37" name="2(1)">
            <a:hlinkClick r:id="" action="ppaction://media"/>
            <a:extLst>
              <a:ext uri="{FF2B5EF4-FFF2-40B4-BE49-F238E27FC236}">
                <a16:creationId xmlns:a16="http://schemas.microsoft.com/office/drawing/2014/main" id="{FBAA70E0-63C5-4828-A349-D7927E3D7F4E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263235" y="1291579"/>
            <a:ext cx="3763704" cy="1437435"/>
          </a:xfrm>
          <a:prstGeom prst="rect">
            <a:avLst/>
          </a:prstGeom>
        </p:spPr>
      </p:pic>
      <p:sp>
        <p:nvSpPr>
          <p:cNvPr id="38" name="文本框 37">
            <a:extLst>
              <a:ext uri="{FF2B5EF4-FFF2-40B4-BE49-F238E27FC236}">
                <a16:creationId xmlns:a16="http://schemas.microsoft.com/office/drawing/2014/main" id="{EA7D4962-298A-4D3E-9FF2-138732516177}"/>
              </a:ext>
            </a:extLst>
          </p:cNvPr>
          <p:cNvSpPr txBox="1"/>
          <p:nvPr/>
        </p:nvSpPr>
        <p:spPr>
          <a:xfrm>
            <a:off x="8853752" y="2784924"/>
            <a:ext cx="3048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400" dirty="0"/>
              <a:t>图</a:t>
            </a:r>
            <a:r>
              <a:rPr lang="en-US" altLang="zh-CN" sz="1400" dirty="0"/>
              <a:t>3</a:t>
            </a:r>
            <a:r>
              <a:rPr lang="zh-CN" altLang="en-US" sz="1400" dirty="0"/>
              <a:t>：覆盖件应力仿真分析</a:t>
            </a:r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1C1CBE8F-2C61-4592-BDE5-AAE875CA0DE5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465" y="3252538"/>
            <a:ext cx="2443480" cy="171259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F7E40921-0AFB-4454-A0C0-462B3CE13CA2}"/>
              </a:ext>
            </a:extLst>
          </p:cNvPr>
          <p:cNvSpPr txBox="1"/>
          <p:nvPr/>
        </p:nvSpPr>
        <p:spPr>
          <a:xfrm>
            <a:off x="359086" y="4955835"/>
            <a:ext cx="223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震动跑道强化试验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34BC4E2A-3526-4779-9FD5-E18A111C8B57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3716" t="10313" r="5932"/>
          <a:stretch>
            <a:fillRect/>
          </a:stretch>
        </p:blipFill>
        <p:spPr>
          <a:xfrm>
            <a:off x="3076248" y="3252538"/>
            <a:ext cx="2443480" cy="1712595"/>
          </a:xfrm>
          <a:prstGeom prst="rect">
            <a:avLst/>
          </a:prstGeom>
        </p:spPr>
      </p:pic>
      <p:sp>
        <p:nvSpPr>
          <p:cNvPr id="42" name="文本框 41">
            <a:extLst>
              <a:ext uri="{FF2B5EF4-FFF2-40B4-BE49-F238E27FC236}">
                <a16:creationId xmlns:a16="http://schemas.microsoft.com/office/drawing/2014/main" id="{711875FE-D741-4FF6-8F81-C6FCEC27DFC1}"/>
              </a:ext>
            </a:extLst>
          </p:cNvPr>
          <p:cNvSpPr txBox="1"/>
          <p:nvPr/>
        </p:nvSpPr>
        <p:spPr>
          <a:xfrm>
            <a:off x="3179404" y="4955835"/>
            <a:ext cx="223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高原测试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790AC02E-E000-4415-9C0E-92B03867552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912900" y="3252538"/>
            <a:ext cx="2682240" cy="171958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EDA1F54D-80D1-4196-944A-956450217E84}"/>
              </a:ext>
            </a:extLst>
          </p:cNvPr>
          <p:cNvSpPr txBox="1"/>
          <p:nvPr/>
        </p:nvSpPr>
        <p:spPr>
          <a:xfrm>
            <a:off x="6137861" y="4965501"/>
            <a:ext cx="223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高寒试验</a:t>
            </a:r>
          </a:p>
        </p:txBody>
      </p:sp>
      <p:pic>
        <p:nvPicPr>
          <p:cNvPr id="45" name="Picture 17">
            <a:extLst>
              <a:ext uri="{FF2B5EF4-FFF2-40B4-BE49-F238E27FC236}">
                <a16:creationId xmlns:a16="http://schemas.microsoft.com/office/drawing/2014/main" id="{961BAAE3-D216-4681-91EF-4717E8E338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7752" y="3239600"/>
            <a:ext cx="2520000" cy="17195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" name="文本框 45">
            <a:extLst>
              <a:ext uri="{FF2B5EF4-FFF2-40B4-BE49-F238E27FC236}">
                <a16:creationId xmlns:a16="http://schemas.microsoft.com/office/drawing/2014/main" id="{5D234DC5-7C66-4444-8F58-0C87BFE34A38}"/>
              </a:ext>
            </a:extLst>
          </p:cNvPr>
          <p:cNvSpPr txBox="1"/>
          <p:nvPr/>
        </p:nvSpPr>
        <p:spPr>
          <a:xfrm>
            <a:off x="9261042" y="4968109"/>
            <a:ext cx="2234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破碎工况考核</a:t>
            </a:r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7D580C8D-2021-48B6-BF57-A79EB4519F6E}"/>
              </a:ext>
            </a:extLst>
          </p:cNvPr>
          <p:cNvSpPr/>
          <p:nvPr/>
        </p:nvSpPr>
        <p:spPr>
          <a:xfrm>
            <a:off x="68510" y="3205444"/>
            <a:ext cx="12054980" cy="2096342"/>
          </a:xfrm>
          <a:prstGeom prst="rect">
            <a:avLst/>
          </a:prstGeom>
          <a:noFill/>
          <a:ln w="25400" cmpd="sng">
            <a:solidFill>
              <a:srgbClr val="00B05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3893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10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101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413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9514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6144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video>
              <p:cMediaNode vol="80000">
                <p:cTn id="28" fill="hold" display="0">
                  <p:stCondLst>
                    <p:cond delay="indefinite"/>
                  </p:stCondLst>
                </p:cTn>
                <p:tgtEl>
                  <p:spTgt spid="33"/>
                </p:tgtEl>
              </p:cMediaNode>
            </p:video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35"/>
                </p:tgtEl>
              </p:cMediaNode>
            </p:video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37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环保性、经济性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4F920DC-BFB9-4AA3-B064-7C1ED603E30F}"/>
              </a:ext>
            </a:extLst>
          </p:cNvPr>
          <p:cNvSpPr/>
          <p:nvPr/>
        </p:nvSpPr>
        <p:spPr>
          <a:xfrm>
            <a:off x="281205" y="81172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（一）环保性</a:t>
            </a:r>
            <a:endParaRPr lang="zh-CN" altLang="en-US" dirty="0"/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2C354AB3-4516-496C-AFBB-F55D041B7FE3}"/>
              </a:ext>
            </a:extLst>
          </p:cNvPr>
          <p:cNvSpPr/>
          <p:nvPr/>
        </p:nvSpPr>
        <p:spPr>
          <a:xfrm>
            <a:off x="443130" y="1441345"/>
            <a:ext cx="5974377" cy="2321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285750">
              <a:lnSpc>
                <a:spcPts val="22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徐工定制大排量发动机，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低速大扭矩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，与液压系统实现精准匹配，优化燃油消耗率，兼顾各种工况燃油经济性，节约每一滴燃油，同等工况下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油耗降低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以上。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ts val="22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针对油品开发的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燃油喷射系统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提高燃油适应性，且维护成本低；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ts val="22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更大的车身尺寸、大尺寸底盘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，匹配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2.4m³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大斗，作业沉稳有力，轻松胜任各种工况，作业更高效；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-285750">
              <a:lnSpc>
                <a:spcPts val="22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大流量双重过滤系统</a:t>
            </a:r>
            <a:r>
              <a:rPr lang="zh-CN" altLang="en-US" sz="1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有效地减少了进入发动机的杂质含量</a:t>
            </a:r>
            <a:r>
              <a:rPr lang="en-US" altLang="zh-CN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进气高效，发动机燃烧充分，发动机效率高。</a:t>
            </a:r>
          </a:p>
        </p:txBody>
      </p:sp>
      <p:pic>
        <p:nvPicPr>
          <p:cNvPr id="32" name="Picture 1">
            <a:extLst>
              <a:ext uri="{FF2B5EF4-FFF2-40B4-BE49-F238E27FC236}">
                <a16:creationId xmlns:a16="http://schemas.microsoft.com/office/drawing/2014/main" id="{070AC080-2078-4E8E-8A5C-FC1B66C172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92"/>
          <a:stretch/>
        </p:blipFill>
        <p:spPr bwMode="auto">
          <a:xfrm>
            <a:off x="9139430" y="1686434"/>
            <a:ext cx="2739769" cy="209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3">
            <a:extLst>
              <a:ext uri="{FF2B5EF4-FFF2-40B4-BE49-F238E27FC236}">
                <a16:creationId xmlns:a16="http://schemas.microsoft.com/office/drawing/2014/main" id="{14B70026-270D-4DA7-8293-41C3B2F498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6648" y="4232538"/>
            <a:ext cx="2738477" cy="1925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5">
            <a:extLst>
              <a:ext uri="{FF2B5EF4-FFF2-40B4-BE49-F238E27FC236}">
                <a16:creationId xmlns:a16="http://schemas.microsoft.com/office/drawing/2014/main" id="{E277FE4D-4C9B-44A9-849F-6B12897344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47" y="4207408"/>
            <a:ext cx="1789741" cy="1950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左右箭头 10">
            <a:extLst>
              <a:ext uri="{FF2B5EF4-FFF2-40B4-BE49-F238E27FC236}">
                <a16:creationId xmlns:a16="http://schemas.microsoft.com/office/drawing/2014/main" id="{A4924815-23B2-45A6-A03E-C052DE60C473}"/>
              </a:ext>
            </a:extLst>
          </p:cNvPr>
          <p:cNvSpPr/>
          <p:nvPr/>
        </p:nvSpPr>
        <p:spPr>
          <a:xfrm>
            <a:off x="2866299" y="4812548"/>
            <a:ext cx="1021537" cy="473047"/>
          </a:xfrm>
          <a:prstGeom prst="left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313B1423-F129-4E63-BF72-58461F7E00AB}"/>
              </a:ext>
            </a:extLst>
          </p:cNvPr>
          <p:cNvSpPr txBox="1"/>
          <p:nvPr/>
        </p:nvSpPr>
        <p:spPr>
          <a:xfrm>
            <a:off x="1248677" y="6157800"/>
            <a:ext cx="7878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预滤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F908E3B4-0C95-4BAE-99C1-814F34E90A5E}"/>
              </a:ext>
            </a:extLst>
          </p:cNvPr>
          <p:cNvSpPr txBox="1"/>
          <p:nvPr/>
        </p:nvSpPr>
        <p:spPr>
          <a:xfrm>
            <a:off x="5196652" y="6139955"/>
            <a:ext cx="77846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空滤</a:t>
            </a:r>
          </a:p>
        </p:txBody>
      </p:sp>
      <p:sp>
        <p:nvSpPr>
          <p:cNvPr id="38" name="矩形 37">
            <a:extLst>
              <a:ext uri="{FF2B5EF4-FFF2-40B4-BE49-F238E27FC236}">
                <a16:creationId xmlns:a16="http://schemas.microsoft.com/office/drawing/2014/main" id="{CC0226BF-8ADF-471B-87DF-D7EEBAB360F5}"/>
              </a:ext>
            </a:extLst>
          </p:cNvPr>
          <p:cNvSpPr/>
          <p:nvPr/>
        </p:nvSpPr>
        <p:spPr>
          <a:xfrm>
            <a:off x="522335" y="4049707"/>
            <a:ext cx="6632479" cy="2471777"/>
          </a:xfrm>
          <a:prstGeom prst="rect">
            <a:avLst/>
          </a:prstGeom>
          <a:noFill/>
          <a:ln w="25400" cmpd="sng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6ED30FC5-9C43-48D8-BA03-46A27A1F6EC2}"/>
              </a:ext>
            </a:extLst>
          </p:cNvPr>
          <p:cNvSpPr/>
          <p:nvPr/>
        </p:nvSpPr>
        <p:spPr>
          <a:xfrm>
            <a:off x="6581776" y="884513"/>
            <a:ext cx="5297423" cy="9387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采用康明斯</a:t>
            </a:r>
            <a:r>
              <a:rPr lang="en-US" altLang="zh-CN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X12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发动机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ts val="2200"/>
              </a:lnSpc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该款发动机噪音小，扭矩大，维修保养便利，有着超高的性能和极高的可靠性。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40" name="表格 39">
            <a:extLst>
              <a:ext uri="{FF2B5EF4-FFF2-40B4-BE49-F238E27FC236}">
                <a16:creationId xmlns:a16="http://schemas.microsoft.com/office/drawing/2014/main" id="{AA1235B0-4EDE-4BCD-81C3-B9C44B1527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6362883"/>
              </p:ext>
            </p:extLst>
          </p:nvPr>
        </p:nvGraphicFramePr>
        <p:xfrm>
          <a:off x="7655744" y="4568140"/>
          <a:ext cx="4223455" cy="1953343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5010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7334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40477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零部件</a:t>
                      </a:r>
                    </a:p>
                  </a:txBody>
                  <a:tcPr marL="36000" marR="36000" marT="36000" marB="36000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作用</a:t>
                      </a:r>
                    </a:p>
                  </a:txBody>
                  <a:tcPr marL="36000" marR="36000" marT="36000" marB="36000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376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DOC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降低尾气中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HC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、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CO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等物质；</a:t>
                      </a:r>
                    </a:p>
                    <a:p>
                      <a:pPr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被动再生时为</a:t>
                      </a:r>
                      <a:r>
                        <a:rPr lang="en-US" altLang="zh-CN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DPF</a:t>
                      </a: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提供反应物。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376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DPF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捕捉、过滤柴油机排放的颗粒物；</a:t>
                      </a:r>
                    </a:p>
                    <a:p>
                      <a:pPr>
                        <a:buFont typeface="Wingdings" panose="05000000000000000000" pitchFamily="2" charset="2"/>
                        <a:buChar char="n"/>
                      </a:pPr>
                      <a:r>
                        <a:rPr lang="zh-CN" altLang="en-US" sz="14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通过主动再生和被动再生减少碳烟。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3762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</a:t>
                      </a:r>
                      <a:endParaRPr lang="zh-CN" altLang="en-US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36000" marR="36000" marT="36000" marB="36000"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n"/>
                        <a:defRPr/>
                      </a:pPr>
                      <a:r>
                        <a:rPr lang="zh-CN" altLang="en-US" sz="140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利用氨气（</a:t>
                      </a:r>
                      <a:r>
                        <a:rPr lang="en-US" altLang="zh-CN" sz="140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NH3</a:t>
                      </a:r>
                      <a:r>
                        <a:rPr lang="zh-CN" altLang="en-US" sz="140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）降低污染物</a:t>
                      </a:r>
                      <a:r>
                        <a:rPr lang="en-US" altLang="zh-CN" sz="140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NOX</a:t>
                      </a:r>
                      <a:r>
                        <a:rPr lang="zh-CN" altLang="en-US" sz="1400" kern="1200" baseline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排放。</a:t>
                      </a:r>
                    </a:p>
                  </a:txBody>
                  <a:tcPr marL="36000" marR="36000" marT="36000" marB="36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41" name="Picture 1">
            <a:extLst>
              <a:ext uri="{FF2B5EF4-FFF2-40B4-BE49-F238E27FC236}">
                <a16:creationId xmlns:a16="http://schemas.microsoft.com/office/drawing/2014/main" id="{4D97892C-D6C9-4378-8B22-DF5A8B96D6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5907" y="2107825"/>
            <a:ext cx="2389686" cy="158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矩形 41">
            <a:extLst>
              <a:ext uri="{FF2B5EF4-FFF2-40B4-BE49-F238E27FC236}">
                <a16:creationId xmlns:a16="http://schemas.microsoft.com/office/drawing/2014/main" id="{413D4E55-8314-4552-8D0F-A20C9C4E6F77}"/>
              </a:ext>
            </a:extLst>
          </p:cNvPr>
          <p:cNvSpPr/>
          <p:nvPr/>
        </p:nvSpPr>
        <p:spPr>
          <a:xfrm>
            <a:off x="7655744" y="4079703"/>
            <a:ext cx="1055023" cy="3580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排放路线：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EF54B100-E00B-46F5-9D90-3F4EFB89BA11}"/>
              </a:ext>
            </a:extLst>
          </p:cNvPr>
          <p:cNvSpPr/>
          <p:nvPr/>
        </p:nvSpPr>
        <p:spPr>
          <a:xfrm>
            <a:off x="5585885" y="309172"/>
            <a:ext cx="47468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结合产品实际情况，欧美澳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国四系列后保留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9323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六、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环保性、经济性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1" name="矩形 10">
            <a:extLst>
              <a:ext uri="{FF2B5EF4-FFF2-40B4-BE49-F238E27FC236}">
                <a16:creationId xmlns:a16="http://schemas.microsoft.com/office/drawing/2014/main" id="{14F920DC-BFB9-4AA3-B064-7C1ED603E30F}"/>
              </a:ext>
            </a:extLst>
          </p:cNvPr>
          <p:cNvSpPr/>
          <p:nvPr/>
        </p:nvSpPr>
        <p:spPr>
          <a:xfrm>
            <a:off x="281205" y="81172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（二）经济性</a:t>
            </a:r>
            <a:endParaRPr lang="zh-CN" altLang="en-US" dirty="0"/>
          </a:p>
        </p:txBody>
      </p:sp>
      <p:graphicFrame>
        <p:nvGraphicFramePr>
          <p:cNvPr id="24" name="表格 23">
            <a:extLst>
              <a:ext uri="{FF2B5EF4-FFF2-40B4-BE49-F238E27FC236}">
                <a16:creationId xmlns:a16="http://schemas.microsoft.com/office/drawing/2014/main" id="{415F67F2-2A87-4F5A-B524-9666A38B7A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155179"/>
              </p:ext>
            </p:extLst>
          </p:nvPr>
        </p:nvGraphicFramePr>
        <p:xfrm>
          <a:off x="552450" y="2027759"/>
          <a:ext cx="11210925" cy="389679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66883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929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4337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8909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8478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945059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型号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铲斗容量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油耗（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L/H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装车效率（车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/H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尿素消耗（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L/H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燃油尿素消耗比</a:t>
                      </a:r>
                    </a:p>
                  </a:txBody>
                  <a:tcPr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08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XE490U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2.41m³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岩石斗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 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升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13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2.64</a:t>
                      </a:r>
                      <a:endParaRPr lang="zh-CN" altLang="en-US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1:0.08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8858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XE490DK</a:t>
                      </a:r>
                      <a:endParaRPr lang="zh-CN" altLang="en-US" sz="1400" b="1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2.6m³</a:t>
                      </a:r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岩石斗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 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升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小时</a:t>
                      </a: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12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</a:t>
                      </a:r>
                      <a:endParaRPr lang="zh-CN" altLang="en-US" sz="1400" b="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34016">
                <a:tc gridSpan="6"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结论：</a:t>
                      </a: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XE490U</a:t>
                      </a:r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“单车成本”</a:t>
                      </a:r>
                      <a:r>
                        <a:rPr lang="zh-CN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比</a:t>
                      </a:r>
                      <a:r>
                        <a:rPr lang="en-US" altLang="zh-CN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XE490DK</a:t>
                      </a:r>
                      <a:r>
                        <a:rPr lang="zh-CN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</a:t>
                      </a:r>
                      <a:r>
                        <a:rPr lang="en-US" altLang="zh-CN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备注：</a:t>
                      </a:r>
                      <a:r>
                        <a:rPr lang="zh-CN" altLang="en-US" sz="16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本油耗、效率值为工厂专业测试人员特定环境下测试值，具体油耗以市场车辆为准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25" name="文本框 24">
            <a:extLst>
              <a:ext uri="{FF2B5EF4-FFF2-40B4-BE49-F238E27FC236}">
                <a16:creationId xmlns:a16="http://schemas.microsoft.com/office/drawing/2014/main" id="{03F4CDBC-5E7C-42CC-B528-6A99CE3C1738}"/>
              </a:ext>
            </a:extLst>
          </p:cNvPr>
          <p:cNvSpPr txBox="1"/>
          <p:nvPr/>
        </p:nvSpPr>
        <p:spPr>
          <a:xfrm>
            <a:off x="443130" y="1195374"/>
            <a:ext cx="5734878" cy="3774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燃油及尿素成本核算（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装车为连续作业，无等待情况下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15604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工况适应性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4BE7728-EC00-40E5-B4A1-0270FF0BB35C}"/>
              </a:ext>
            </a:extLst>
          </p:cNvPr>
          <p:cNvGrpSpPr/>
          <p:nvPr/>
        </p:nvGrpSpPr>
        <p:grpSpPr>
          <a:xfrm>
            <a:off x="9514763" y="1822203"/>
            <a:ext cx="2392530" cy="3270313"/>
            <a:chOff x="9514763" y="1822203"/>
            <a:chExt cx="2392530" cy="3270313"/>
          </a:xfrm>
        </p:grpSpPr>
        <p:pic>
          <p:nvPicPr>
            <p:cNvPr id="9" name="Picture 1">
              <a:extLst>
                <a:ext uri="{FF2B5EF4-FFF2-40B4-BE49-F238E27FC236}">
                  <a16:creationId xmlns:a16="http://schemas.microsoft.com/office/drawing/2014/main" id="{1CAF671A-46D8-44E1-9459-794D32B9634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14763" y="2445751"/>
              <a:ext cx="2392530" cy="26467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矩形标注 18">
              <a:extLst>
                <a:ext uri="{FF2B5EF4-FFF2-40B4-BE49-F238E27FC236}">
                  <a16:creationId xmlns:a16="http://schemas.microsoft.com/office/drawing/2014/main" id="{26D790B0-233E-41F0-8A24-4C27B799B772}"/>
                </a:ext>
              </a:extLst>
            </p:cNvPr>
            <p:cNvSpPr/>
            <p:nvPr/>
          </p:nvSpPr>
          <p:spPr>
            <a:xfrm>
              <a:off x="9773122" y="1822203"/>
              <a:ext cx="1419225" cy="419099"/>
            </a:xfrm>
            <a:prstGeom prst="wedgeRectCallout">
              <a:avLst>
                <a:gd name="adj1" fmla="val 26101"/>
                <a:gd name="adj2" fmla="val 249952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加大型燃油箱</a:t>
              </a:r>
            </a:p>
          </p:txBody>
        </p:sp>
      </p:grpSp>
      <p:sp>
        <p:nvSpPr>
          <p:cNvPr id="12" name="矩形 11">
            <a:extLst>
              <a:ext uri="{FF2B5EF4-FFF2-40B4-BE49-F238E27FC236}">
                <a16:creationId xmlns:a16="http://schemas.microsoft.com/office/drawing/2014/main" id="{B7A150CF-1E2D-487F-A6F7-6E9D594F8594}"/>
              </a:ext>
            </a:extLst>
          </p:cNvPr>
          <p:cNvSpPr/>
          <p:nvPr/>
        </p:nvSpPr>
        <p:spPr>
          <a:xfrm>
            <a:off x="414320" y="5536502"/>
            <a:ext cx="11175217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可提供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两种长度斗杆、四种规格铲斗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，高效应对日常施工工况；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大容积油箱、燃油加注口加大，加油省时省力，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续航时间提升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，减少加油频率，工地施工更高效；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全新优化的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N/P/B/T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作业模式，可兼顾油耗、效率破碎工况，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工况匹配性更高，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省时省力；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FEBBB2-AD71-43D8-96BE-B8A1E7B50738}"/>
              </a:ext>
            </a:extLst>
          </p:cNvPr>
          <p:cNvGrpSpPr/>
          <p:nvPr/>
        </p:nvGrpSpPr>
        <p:grpSpPr>
          <a:xfrm>
            <a:off x="371625" y="1162437"/>
            <a:ext cx="8039735" cy="1078865"/>
            <a:chOff x="876" y="1179"/>
            <a:chExt cx="12661" cy="169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08A9D14F-247D-472C-AA2C-564EC7176774}"/>
                </a:ext>
              </a:extLst>
            </p:cNvPr>
            <p:cNvGrpSpPr/>
            <p:nvPr>
              <p:custDataLst>
                <p:tags r:id="rId2"/>
              </p:custDataLst>
            </p:nvPr>
          </p:nvGrpSpPr>
          <p:grpSpPr>
            <a:xfrm>
              <a:off x="876" y="1179"/>
              <a:ext cx="1321" cy="1335"/>
              <a:chOff x="2584662" y="3671064"/>
              <a:chExt cx="1557032" cy="1573670"/>
            </a:xfrm>
          </p:grpSpPr>
          <p:sp>
            <p:nvSpPr>
              <p:cNvPr id="33" name="任意多边形 26">
                <a:extLst>
                  <a:ext uri="{FF2B5EF4-FFF2-40B4-BE49-F238E27FC236}">
                    <a16:creationId xmlns:a16="http://schemas.microsoft.com/office/drawing/2014/main" id="{5914D883-2A2D-4371-8CFF-34DF3850CB33}"/>
                  </a:ext>
                </a:extLst>
              </p:cNvPr>
              <p:cNvSpPr/>
              <p:nvPr>
                <p:custDataLst>
                  <p:tags r:id="rId12"/>
                </p:custDataLst>
              </p:nvPr>
            </p:nvSpPr>
            <p:spPr>
              <a:xfrm>
                <a:off x="2584662" y="3671064"/>
                <a:ext cx="1557032" cy="1573670"/>
              </a:xfrm>
              <a:custGeom>
                <a:avLst/>
                <a:gdLst>
                  <a:gd name="connsiteX0" fmla="*/ 711793 w 1423588"/>
                  <a:gd name="connsiteY0" fmla="*/ 61278 h 1438800"/>
                  <a:gd name="connsiteX1" fmla="*/ 1369916 w 1423588"/>
                  <a:gd name="connsiteY1" fmla="*/ 719401 h 1438800"/>
                  <a:gd name="connsiteX2" fmla="*/ 711793 w 1423588"/>
                  <a:gd name="connsiteY2" fmla="*/ 1377524 h 1438800"/>
                  <a:gd name="connsiteX3" fmla="*/ 53670 w 1423588"/>
                  <a:gd name="connsiteY3" fmla="*/ 719401 h 1438800"/>
                  <a:gd name="connsiteX4" fmla="*/ 711793 w 1423588"/>
                  <a:gd name="connsiteY4" fmla="*/ 61278 h 1438800"/>
                  <a:gd name="connsiteX5" fmla="*/ 711794 w 1423588"/>
                  <a:gd name="connsiteY5" fmla="*/ 48120 h 1438800"/>
                  <a:gd name="connsiteX6" fmla="*/ 40513 w 1423588"/>
                  <a:gd name="connsiteY6" fmla="*/ 719401 h 1438800"/>
                  <a:gd name="connsiteX7" fmla="*/ 711794 w 1423588"/>
                  <a:gd name="connsiteY7" fmla="*/ 1390682 h 1438800"/>
                  <a:gd name="connsiteX8" fmla="*/ 1383075 w 1423588"/>
                  <a:gd name="connsiteY8" fmla="*/ 719401 h 1438800"/>
                  <a:gd name="connsiteX9" fmla="*/ 711794 w 1423588"/>
                  <a:gd name="connsiteY9" fmla="*/ 48120 h 1438800"/>
                  <a:gd name="connsiteX10" fmla="*/ 711794 w 1423588"/>
                  <a:gd name="connsiteY10" fmla="*/ 0 h 1438800"/>
                  <a:gd name="connsiteX11" fmla="*/ 1423588 w 1423588"/>
                  <a:gd name="connsiteY11" fmla="*/ 719400 h 1438800"/>
                  <a:gd name="connsiteX12" fmla="*/ 711794 w 1423588"/>
                  <a:gd name="connsiteY12" fmla="*/ 1438800 h 1438800"/>
                  <a:gd name="connsiteX13" fmla="*/ 0 w 1423588"/>
                  <a:gd name="connsiteY13" fmla="*/ 719400 h 1438800"/>
                  <a:gd name="connsiteX14" fmla="*/ 711794 w 1423588"/>
                  <a:gd name="connsiteY14" fmla="*/ 0 h 143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3588" h="1438800">
                    <a:moveTo>
                      <a:pt x="711793" y="61278"/>
                    </a:moveTo>
                    <a:cubicBezTo>
                      <a:pt x="1075264" y="61278"/>
                      <a:pt x="1369916" y="355930"/>
                      <a:pt x="1369916" y="719401"/>
                    </a:cubicBezTo>
                    <a:cubicBezTo>
                      <a:pt x="1369916" y="1082872"/>
                      <a:pt x="1075264" y="1377524"/>
                      <a:pt x="711793" y="1377524"/>
                    </a:cubicBezTo>
                    <a:cubicBezTo>
                      <a:pt x="348322" y="1377524"/>
                      <a:pt x="53670" y="1082872"/>
                      <a:pt x="53670" y="719401"/>
                    </a:cubicBezTo>
                    <a:cubicBezTo>
                      <a:pt x="53670" y="355930"/>
                      <a:pt x="348322" y="61278"/>
                      <a:pt x="711793" y="61278"/>
                    </a:cubicBezTo>
                    <a:close/>
                    <a:moveTo>
                      <a:pt x="711794" y="48120"/>
                    </a:moveTo>
                    <a:cubicBezTo>
                      <a:pt x="341056" y="48120"/>
                      <a:pt x="40513" y="348663"/>
                      <a:pt x="40513" y="719401"/>
                    </a:cubicBezTo>
                    <a:cubicBezTo>
                      <a:pt x="40513" y="1090139"/>
                      <a:pt x="341056" y="1390682"/>
                      <a:pt x="711794" y="1390682"/>
                    </a:cubicBezTo>
                    <a:cubicBezTo>
                      <a:pt x="1082532" y="1390682"/>
                      <a:pt x="1383075" y="1090139"/>
                      <a:pt x="1383075" y="719401"/>
                    </a:cubicBezTo>
                    <a:cubicBezTo>
                      <a:pt x="1383075" y="348663"/>
                      <a:pt x="1082532" y="48120"/>
                      <a:pt x="711794" y="48120"/>
                    </a:cubicBezTo>
                    <a:close/>
                    <a:moveTo>
                      <a:pt x="711794" y="0"/>
                    </a:moveTo>
                    <a:cubicBezTo>
                      <a:pt x="1104907" y="0"/>
                      <a:pt x="1423588" y="322086"/>
                      <a:pt x="1423588" y="719400"/>
                    </a:cubicBezTo>
                    <a:cubicBezTo>
                      <a:pt x="1423588" y="1116714"/>
                      <a:pt x="1104907" y="1438800"/>
                      <a:pt x="711794" y="1438800"/>
                    </a:cubicBezTo>
                    <a:cubicBezTo>
                      <a:pt x="318681" y="1438800"/>
                      <a:pt x="0" y="1116714"/>
                      <a:pt x="0" y="719400"/>
                    </a:cubicBezTo>
                    <a:cubicBezTo>
                      <a:pt x="0" y="322086"/>
                      <a:pt x="318681" y="0"/>
                      <a:pt x="711794" y="0"/>
                    </a:cubicBezTo>
                    <a:close/>
                  </a:path>
                </a:pathLst>
              </a:custGeom>
              <a:solidFill>
                <a:srgbClr val="628EE3"/>
              </a:solidFill>
              <a:ln>
                <a:noFill/>
              </a:ln>
              <a:effectLst/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wrap="square" tIns="504000" rtlCol="0" anchor="ctr"/>
              <a:lstStyle/>
              <a:p>
                <a:pPr algn="ctr"/>
                <a:r>
                  <a:rPr lang="zh-CN" altLang="en-US" sz="16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工况</a:t>
                </a:r>
              </a:p>
            </p:txBody>
          </p:sp>
          <p:sp>
            <p:nvSpPr>
              <p:cNvPr id="34" name="任意多边形 27">
                <a:extLst>
                  <a:ext uri="{FF2B5EF4-FFF2-40B4-BE49-F238E27FC236}">
                    <a16:creationId xmlns:a16="http://schemas.microsoft.com/office/drawing/2014/main" id="{66927516-587B-4C1C-847F-070436DE577D}"/>
                  </a:ext>
                </a:extLst>
              </p:cNvPr>
              <p:cNvSpPr/>
              <p:nvPr>
                <p:custDataLst>
                  <p:tags r:id="rId13"/>
                </p:custDataLst>
              </p:nvPr>
            </p:nvSpPr>
            <p:spPr>
              <a:xfrm>
                <a:off x="3109132" y="3733817"/>
                <a:ext cx="508092" cy="457200"/>
              </a:xfrm>
              <a:custGeom>
                <a:avLst/>
                <a:gdLst>
                  <a:gd name="connsiteX0" fmla="*/ 254046 w 508092"/>
                  <a:gd name="connsiteY0" fmla="*/ 0 h 457200"/>
                  <a:gd name="connsiteX1" fmla="*/ 410945 w 508092"/>
                  <a:gd name="connsiteY1" fmla="*/ 15835 h 457200"/>
                  <a:gd name="connsiteX2" fmla="*/ 508092 w 508092"/>
                  <a:gd name="connsiteY2" fmla="*/ 46025 h 457200"/>
                  <a:gd name="connsiteX3" fmla="*/ 508092 w 508092"/>
                  <a:gd name="connsiteY3" fmla="*/ 203154 h 457200"/>
                  <a:gd name="connsiteX4" fmla="*/ 254046 w 508092"/>
                  <a:gd name="connsiteY4" fmla="*/ 457200 h 457200"/>
                  <a:gd name="connsiteX5" fmla="*/ 0 w 508092"/>
                  <a:gd name="connsiteY5" fmla="*/ 203154 h 457200"/>
                  <a:gd name="connsiteX6" fmla="*/ 0 w 508092"/>
                  <a:gd name="connsiteY6" fmla="*/ 46025 h 457200"/>
                  <a:gd name="connsiteX7" fmla="*/ 97148 w 508092"/>
                  <a:gd name="connsiteY7" fmla="*/ 15835 h 457200"/>
                  <a:gd name="connsiteX8" fmla="*/ 254046 w 508092"/>
                  <a:gd name="connsiteY8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92" h="457200">
                    <a:moveTo>
                      <a:pt x="254046" y="0"/>
                    </a:moveTo>
                    <a:cubicBezTo>
                      <a:pt x="307792" y="0"/>
                      <a:pt x="360265" y="5452"/>
                      <a:pt x="410945" y="15835"/>
                    </a:cubicBezTo>
                    <a:lnTo>
                      <a:pt x="508092" y="46025"/>
                    </a:lnTo>
                    <a:lnTo>
                      <a:pt x="508092" y="203154"/>
                    </a:lnTo>
                    <a:cubicBezTo>
                      <a:pt x="508092" y="343460"/>
                      <a:pt x="394352" y="457200"/>
                      <a:pt x="254046" y="457200"/>
                    </a:cubicBezTo>
                    <a:cubicBezTo>
                      <a:pt x="113740" y="457200"/>
                      <a:pt x="0" y="343460"/>
                      <a:pt x="0" y="203154"/>
                    </a:cubicBezTo>
                    <a:lnTo>
                      <a:pt x="0" y="46025"/>
                    </a:lnTo>
                    <a:lnTo>
                      <a:pt x="97148" y="15835"/>
                    </a:lnTo>
                    <a:cubicBezTo>
                      <a:pt x="147828" y="5452"/>
                      <a:pt x="200301" y="0"/>
                      <a:pt x="254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rtlCol="0" anchor="ctr">
                <a:normAutofit fontScale="65000" lnSpcReduction="20000"/>
              </a:bodyPr>
              <a:lstStyle/>
              <a:p>
                <a:pPr algn="ctr"/>
                <a:r>
                  <a:rPr lang="en-US" altLang="zh-CN" dirty="0">
                    <a:solidFill>
                      <a:srgbClr val="628EE3"/>
                    </a:solidFill>
                    <a:sym typeface="Arial" panose="020B0604020202020204" pitchFamily="34" charset="0"/>
                  </a:rPr>
                  <a:t>A</a:t>
                </a:r>
                <a:endParaRPr lang="zh-CN" altLang="en-US" dirty="0">
                  <a:solidFill>
                    <a:srgbClr val="628EE3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11F22110-257E-4DCF-80F1-B26B27C6D7F1}"/>
                </a:ext>
              </a:extLst>
            </p:cNvPr>
            <p:cNvGrpSpPr/>
            <p:nvPr>
              <p:custDataLst>
                <p:tags r:id="rId3"/>
              </p:custDataLst>
            </p:nvPr>
          </p:nvGrpSpPr>
          <p:grpSpPr>
            <a:xfrm>
              <a:off x="2972" y="1179"/>
              <a:ext cx="1321" cy="1335"/>
              <a:chOff x="3471998" y="3671064"/>
              <a:chExt cx="1557109" cy="1573670"/>
            </a:xfrm>
          </p:grpSpPr>
          <p:sp>
            <p:nvSpPr>
              <p:cNvPr id="31" name="任意多边形 24">
                <a:extLst>
                  <a:ext uri="{FF2B5EF4-FFF2-40B4-BE49-F238E27FC236}">
                    <a16:creationId xmlns:a16="http://schemas.microsoft.com/office/drawing/2014/main" id="{7E43CC35-6E1E-41A1-A0C4-F9C48F3D0A9F}"/>
                  </a:ext>
                </a:extLst>
              </p:cNvPr>
              <p:cNvSpPr/>
              <p:nvPr>
                <p:custDataLst>
                  <p:tags r:id="rId10"/>
                </p:custDataLst>
              </p:nvPr>
            </p:nvSpPr>
            <p:spPr>
              <a:xfrm>
                <a:off x="3471998" y="3671064"/>
                <a:ext cx="1557109" cy="1573670"/>
              </a:xfrm>
              <a:custGeom>
                <a:avLst/>
                <a:gdLst>
                  <a:gd name="connsiteX0" fmla="*/ 711793 w 1423588"/>
                  <a:gd name="connsiteY0" fmla="*/ 61278 h 1438800"/>
                  <a:gd name="connsiteX1" fmla="*/ 1369916 w 1423588"/>
                  <a:gd name="connsiteY1" fmla="*/ 719401 h 1438800"/>
                  <a:gd name="connsiteX2" fmla="*/ 711793 w 1423588"/>
                  <a:gd name="connsiteY2" fmla="*/ 1377524 h 1438800"/>
                  <a:gd name="connsiteX3" fmla="*/ 53670 w 1423588"/>
                  <a:gd name="connsiteY3" fmla="*/ 719401 h 1438800"/>
                  <a:gd name="connsiteX4" fmla="*/ 711793 w 1423588"/>
                  <a:gd name="connsiteY4" fmla="*/ 61278 h 1438800"/>
                  <a:gd name="connsiteX5" fmla="*/ 711794 w 1423588"/>
                  <a:gd name="connsiteY5" fmla="*/ 48120 h 1438800"/>
                  <a:gd name="connsiteX6" fmla="*/ 40513 w 1423588"/>
                  <a:gd name="connsiteY6" fmla="*/ 719401 h 1438800"/>
                  <a:gd name="connsiteX7" fmla="*/ 711794 w 1423588"/>
                  <a:gd name="connsiteY7" fmla="*/ 1390682 h 1438800"/>
                  <a:gd name="connsiteX8" fmla="*/ 1383075 w 1423588"/>
                  <a:gd name="connsiteY8" fmla="*/ 719401 h 1438800"/>
                  <a:gd name="connsiteX9" fmla="*/ 711794 w 1423588"/>
                  <a:gd name="connsiteY9" fmla="*/ 48120 h 1438800"/>
                  <a:gd name="connsiteX10" fmla="*/ 711794 w 1423588"/>
                  <a:gd name="connsiteY10" fmla="*/ 0 h 1438800"/>
                  <a:gd name="connsiteX11" fmla="*/ 1423588 w 1423588"/>
                  <a:gd name="connsiteY11" fmla="*/ 719400 h 1438800"/>
                  <a:gd name="connsiteX12" fmla="*/ 711794 w 1423588"/>
                  <a:gd name="connsiteY12" fmla="*/ 1438800 h 1438800"/>
                  <a:gd name="connsiteX13" fmla="*/ 0 w 1423588"/>
                  <a:gd name="connsiteY13" fmla="*/ 719400 h 1438800"/>
                  <a:gd name="connsiteX14" fmla="*/ 711794 w 1423588"/>
                  <a:gd name="connsiteY14" fmla="*/ 0 h 143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3588" h="1438800">
                    <a:moveTo>
                      <a:pt x="711793" y="61278"/>
                    </a:moveTo>
                    <a:cubicBezTo>
                      <a:pt x="1075264" y="61278"/>
                      <a:pt x="1369916" y="355930"/>
                      <a:pt x="1369916" y="719401"/>
                    </a:cubicBezTo>
                    <a:cubicBezTo>
                      <a:pt x="1369916" y="1082872"/>
                      <a:pt x="1075264" y="1377524"/>
                      <a:pt x="711793" y="1377524"/>
                    </a:cubicBezTo>
                    <a:cubicBezTo>
                      <a:pt x="348322" y="1377524"/>
                      <a:pt x="53670" y="1082872"/>
                      <a:pt x="53670" y="719401"/>
                    </a:cubicBezTo>
                    <a:cubicBezTo>
                      <a:pt x="53670" y="355930"/>
                      <a:pt x="348322" y="61278"/>
                      <a:pt x="711793" y="61278"/>
                    </a:cubicBezTo>
                    <a:close/>
                    <a:moveTo>
                      <a:pt x="711794" y="48120"/>
                    </a:moveTo>
                    <a:cubicBezTo>
                      <a:pt x="341056" y="48120"/>
                      <a:pt x="40513" y="348663"/>
                      <a:pt x="40513" y="719401"/>
                    </a:cubicBezTo>
                    <a:cubicBezTo>
                      <a:pt x="40513" y="1090139"/>
                      <a:pt x="341056" y="1390682"/>
                      <a:pt x="711794" y="1390682"/>
                    </a:cubicBezTo>
                    <a:cubicBezTo>
                      <a:pt x="1082532" y="1390682"/>
                      <a:pt x="1383075" y="1090139"/>
                      <a:pt x="1383075" y="719401"/>
                    </a:cubicBezTo>
                    <a:cubicBezTo>
                      <a:pt x="1383075" y="348663"/>
                      <a:pt x="1082532" y="48120"/>
                      <a:pt x="711794" y="48120"/>
                    </a:cubicBezTo>
                    <a:close/>
                    <a:moveTo>
                      <a:pt x="711794" y="0"/>
                    </a:moveTo>
                    <a:cubicBezTo>
                      <a:pt x="1104907" y="0"/>
                      <a:pt x="1423588" y="322086"/>
                      <a:pt x="1423588" y="719400"/>
                    </a:cubicBezTo>
                    <a:cubicBezTo>
                      <a:pt x="1423588" y="1116714"/>
                      <a:pt x="1104907" y="1438800"/>
                      <a:pt x="711794" y="1438800"/>
                    </a:cubicBezTo>
                    <a:cubicBezTo>
                      <a:pt x="318681" y="1438800"/>
                      <a:pt x="0" y="1116714"/>
                      <a:pt x="0" y="719400"/>
                    </a:cubicBezTo>
                    <a:cubicBezTo>
                      <a:pt x="0" y="322086"/>
                      <a:pt x="318681" y="0"/>
                      <a:pt x="711794" y="0"/>
                    </a:cubicBezTo>
                    <a:close/>
                  </a:path>
                </a:pathLst>
              </a:custGeom>
              <a:solidFill>
                <a:srgbClr val="628EE3"/>
              </a:solidFill>
              <a:ln>
                <a:noFill/>
              </a:ln>
              <a:effectLst/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wrap="square" tIns="504000" rtlCol="0" anchor="ctr"/>
              <a:lstStyle/>
              <a:p>
                <a:pPr algn="ctr"/>
                <a:r>
                  <a:rPr lang="zh-CN" altLang="en-US" sz="1600" b="1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机型</a:t>
                </a:r>
              </a:p>
            </p:txBody>
          </p:sp>
          <p:sp>
            <p:nvSpPr>
              <p:cNvPr id="32" name="任意多边形 25">
                <a:extLst>
                  <a:ext uri="{FF2B5EF4-FFF2-40B4-BE49-F238E27FC236}">
                    <a16:creationId xmlns:a16="http://schemas.microsoft.com/office/drawing/2014/main" id="{AFF1AC9E-EEA7-482E-BE71-3CB9F92B2614}"/>
                  </a:ext>
                </a:extLst>
              </p:cNvPr>
              <p:cNvSpPr/>
              <p:nvPr>
                <p:custDataLst>
                  <p:tags r:id="rId11"/>
                </p:custDataLst>
              </p:nvPr>
            </p:nvSpPr>
            <p:spPr>
              <a:xfrm>
                <a:off x="3996476" y="3733818"/>
                <a:ext cx="508093" cy="457199"/>
              </a:xfrm>
              <a:custGeom>
                <a:avLst/>
                <a:gdLst>
                  <a:gd name="connsiteX0" fmla="*/ 254046 w 508092"/>
                  <a:gd name="connsiteY0" fmla="*/ 0 h 457200"/>
                  <a:gd name="connsiteX1" fmla="*/ 410945 w 508092"/>
                  <a:gd name="connsiteY1" fmla="*/ 15835 h 457200"/>
                  <a:gd name="connsiteX2" fmla="*/ 508092 w 508092"/>
                  <a:gd name="connsiteY2" fmla="*/ 46025 h 457200"/>
                  <a:gd name="connsiteX3" fmla="*/ 508092 w 508092"/>
                  <a:gd name="connsiteY3" fmla="*/ 203154 h 457200"/>
                  <a:gd name="connsiteX4" fmla="*/ 254046 w 508092"/>
                  <a:gd name="connsiteY4" fmla="*/ 457200 h 457200"/>
                  <a:gd name="connsiteX5" fmla="*/ 0 w 508092"/>
                  <a:gd name="connsiteY5" fmla="*/ 203154 h 457200"/>
                  <a:gd name="connsiteX6" fmla="*/ 0 w 508092"/>
                  <a:gd name="connsiteY6" fmla="*/ 46025 h 457200"/>
                  <a:gd name="connsiteX7" fmla="*/ 97148 w 508092"/>
                  <a:gd name="connsiteY7" fmla="*/ 15835 h 457200"/>
                  <a:gd name="connsiteX8" fmla="*/ 254046 w 508092"/>
                  <a:gd name="connsiteY8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92" h="457200">
                    <a:moveTo>
                      <a:pt x="254046" y="0"/>
                    </a:moveTo>
                    <a:cubicBezTo>
                      <a:pt x="307792" y="0"/>
                      <a:pt x="360265" y="5452"/>
                      <a:pt x="410945" y="15835"/>
                    </a:cubicBezTo>
                    <a:lnTo>
                      <a:pt x="508092" y="46025"/>
                    </a:lnTo>
                    <a:lnTo>
                      <a:pt x="508092" y="203154"/>
                    </a:lnTo>
                    <a:cubicBezTo>
                      <a:pt x="508092" y="343460"/>
                      <a:pt x="394352" y="457200"/>
                      <a:pt x="254046" y="457200"/>
                    </a:cubicBezTo>
                    <a:cubicBezTo>
                      <a:pt x="113740" y="457200"/>
                      <a:pt x="0" y="343460"/>
                      <a:pt x="0" y="203154"/>
                    </a:cubicBezTo>
                    <a:lnTo>
                      <a:pt x="0" y="46025"/>
                    </a:lnTo>
                    <a:lnTo>
                      <a:pt x="97148" y="15835"/>
                    </a:lnTo>
                    <a:cubicBezTo>
                      <a:pt x="147828" y="5452"/>
                      <a:pt x="200301" y="0"/>
                      <a:pt x="254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rtlCol="0" anchor="ctr">
                <a:normAutofit fontScale="65000" lnSpcReduction="20000"/>
              </a:bodyPr>
              <a:lstStyle/>
              <a:p>
                <a:pPr algn="ctr"/>
                <a:r>
                  <a:rPr lang="en-US" altLang="zh-CN" dirty="0">
                    <a:solidFill>
                      <a:srgbClr val="628EE3"/>
                    </a:solidFill>
                    <a:sym typeface="Arial" panose="020B0604020202020204" pitchFamily="34" charset="0"/>
                  </a:rPr>
                  <a:t>B</a:t>
                </a:r>
                <a:endParaRPr lang="zh-CN" altLang="en-US" dirty="0">
                  <a:solidFill>
                    <a:srgbClr val="628EE3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07C380F3-D869-458D-B55A-A63F9445B927}"/>
                </a:ext>
              </a:extLst>
            </p:cNvPr>
            <p:cNvGrpSpPr/>
            <p:nvPr>
              <p:custDataLst>
                <p:tags r:id="rId4"/>
              </p:custDataLst>
            </p:nvPr>
          </p:nvGrpSpPr>
          <p:grpSpPr>
            <a:xfrm>
              <a:off x="6982" y="1179"/>
              <a:ext cx="1321" cy="1335"/>
              <a:chOff x="3191388" y="3671064"/>
              <a:chExt cx="1557032" cy="1573670"/>
            </a:xfrm>
          </p:grpSpPr>
          <p:sp>
            <p:nvSpPr>
              <p:cNvPr id="29" name="任意多边形 22">
                <a:extLst>
                  <a:ext uri="{FF2B5EF4-FFF2-40B4-BE49-F238E27FC236}">
                    <a16:creationId xmlns:a16="http://schemas.microsoft.com/office/drawing/2014/main" id="{C394F16A-83C4-4796-A61F-CF155EFF3AC2}"/>
                  </a:ext>
                </a:extLst>
              </p:cNvPr>
              <p:cNvSpPr/>
              <p:nvPr>
                <p:custDataLst>
                  <p:tags r:id="rId8"/>
                </p:custDataLst>
              </p:nvPr>
            </p:nvSpPr>
            <p:spPr>
              <a:xfrm>
                <a:off x="3191388" y="3671064"/>
                <a:ext cx="1557032" cy="1573670"/>
              </a:xfrm>
              <a:custGeom>
                <a:avLst/>
                <a:gdLst>
                  <a:gd name="connsiteX0" fmla="*/ 711793 w 1423588"/>
                  <a:gd name="connsiteY0" fmla="*/ 61278 h 1438800"/>
                  <a:gd name="connsiteX1" fmla="*/ 1369916 w 1423588"/>
                  <a:gd name="connsiteY1" fmla="*/ 719401 h 1438800"/>
                  <a:gd name="connsiteX2" fmla="*/ 711793 w 1423588"/>
                  <a:gd name="connsiteY2" fmla="*/ 1377524 h 1438800"/>
                  <a:gd name="connsiteX3" fmla="*/ 53670 w 1423588"/>
                  <a:gd name="connsiteY3" fmla="*/ 719401 h 1438800"/>
                  <a:gd name="connsiteX4" fmla="*/ 711793 w 1423588"/>
                  <a:gd name="connsiteY4" fmla="*/ 61278 h 1438800"/>
                  <a:gd name="connsiteX5" fmla="*/ 711794 w 1423588"/>
                  <a:gd name="connsiteY5" fmla="*/ 48120 h 1438800"/>
                  <a:gd name="connsiteX6" fmla="*/ 40513 w 1423588"/>
                  <a:gd name="connsiteY6" fmla="*/ 719401 h 1438800"/>
                  <a:gd name="connsiteX7" fmla="*/ 711794 w 1423588"/>
                  <a:gd name="connsiteY7" fmla="*/ 1390682 h 1438800"/>
                  <a:gd name="connsiteX8" fmla="*/ 1383075 w 1423588"/>
                  <a:gd name="connsiteY8" fmla="*/ 719401 h 1438800"/>
                  <a:gd name="connsiteX9" fmla="*/ 711794 w 1423588"/>
                  <a:gd name="connsiteY9" fmla="*/ 48120 h 1438800"/>
                  <a:gd name="connsiteX10" fmla="*/ 711794 w 1423588"/>
                  <a:gd name="connsiteY10" fmla="*/ 0 h 1438800"/>
                  <a:gd name="connsiteX11" fmla="*/ 1423588 w 1423588"/>
                  <a:gd name="connsiteY11" fmla="*/ 719400 h 1438800"/>
                  <a:gd name="connsiteX12" fmla="*/ 711794 w 1423588"/>
                  <a:gd name="connsiteY12" fmla="*/ 1438800 h 1438800"/>
                  <a:gd name="connsiteX13" fmla="*/ 0 w 1423588"/>
                  <a:gd name="connsiteY13" fmla="*/ 719400 h 1438800"/>
                  <a:gd name="connsiteX14" fmla="*/ 711794 w 1423588"/>
                  <a:gd name="connsiteY14" fmla="*/ 0 h 143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3588" h="1438800">
                    <a:moveTo>
                      <a:pt x="711793" y="61278"/>
                    </a:moveTo>
                    <a:cubicBezTo>
                      <a:pt x="1075264" y="61278"/>
                      <a:pt x="1369916" y="355930"/>
                      <a:pt x="1369916" y="719401"/>
                    </a:cubicBezTo>
                    <a:cubicBezTo>
                      <a:pt x="1369916" y="1082872"/>
                      <a:pt x="1075264" y="1377524"/>
                      <a:pt x="711793" y="1377524"/>
                    </a:cubicBezTo>
                    <a:cubicBezTo>
                      <a:pt x="348322" y="1377524"/>
                      <a:pt x="53670" y="1082872"/>
                      <a:pt x="53670" y="719401"/>
                    </a:cubicBezTo>
                    <a:cubicBezTo>
                      <a:pt x="53670" y="355930"/>
                      <a:pt x="348322" y="61278"/>
                      <a:pt x="711793" y="61278"/>
                    </a:cubicBezTo>
                    <a:close/>
                    <a:moveTo>
                      <a:pt x="711794" y="48120"/>
                    </a:moveTo>
                    <a:cubicBezTo>
                      <a:pt x="341056" y="48120"/>
                      <a:pt x="40513" y="348663"/>
                      <a:pt x="40513" y="719401"/>
                    </a:cubicBezTo>
                    <a:cubicBezTo>
                      <a:pt x="40513" y="1090139"/>
                      <a:pt x="341056" y="1390682"/>
                      <a:pt x="711794" y="1390682"/>
                    </a:cubicBezTo>
                    <a:cubicBezTo>
                      <a:pt x="1082532" y="1390682"/>
                      <a:pt x="1383075" y="1090139"/>
                      <a:pt x="1383075" y="719401"/>
                    </a:cubicBezTo>
                    <a:cubicBezTo>
                      <a:pt x="1383075" y="348663"/>
                      <a:pt x="1082532" y="48120"/>
                      <a:pt x="711794" y="48120"/>
                    </a:cubicBezTo>
                    <a:close/>
                    <a:moveTo>
                      <a:pt x="711794" y="0"/>
                    </a:moveTo>
                    <a:cubicBezTo>
                      <a:pt x="1104907" y="0"/>
                      <a:pt x="1423588" y="322086"/>
                      <a:pt x="1423588" y="719400"/>
                    </a:cubicBezTo>
                    <a:cubicBezTo>
                      <a:pt x="1423588" y="1116714"/>
                      <a:pt x="1104907" y="1438800"/>
                      <a:pt x="711794" y="1438800"/>
                    </a:cubicBezTo>
                    <a:cubicBezTo>
                      <a:pt x="318681" y="1438800"/>
                      <a:pt x="0" y="1116714"/>
                      <a:pt x="0" y="719400"/>
                    </a:cubicBezTo>
                    <a:cubicBezTo>
                      <a:pt x="0" y="322086"/>
                      <a:pt x="318681" y="0"/>
                      <a:pt x="711794" y="0"/>
                    </a:cubicBezTo>
                    <a:close/>
                  </a:path>
                </a:pathLst>
              </a:custGeom>
              <a:solidFill>
                <a:srgbClr val="628EE3"/>
              </a:solidFill>
              <a:ln>
                <a:noFill/>
              </a:ln>
              <a:effectLst/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wrap="square" tIns="504000" rtlCol="0" anchor="ctr"/>
              <a:lstStyle/>
              <a:p>
                <a:pPr algn="ctr"/>
                <a:r>
                  <a:rPr lang="zh-CN" altLang="en-US" sz="16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工装</a:t>
                </a:r>
              </a:p>
            </p:txBody>
          </p:sp>
          <p:sp>
            <p:nvSpPr>
              <p:cNvPr id="30" name="任意多边形 23">
                <a:extLst>
                  <a:ext uri="{FF2B5EF4-FFF2-40B4-BE49-F238E27FC236}">
                    <a16:creationId xmlns:a16="http://schemas.microsoft.com/office/drawing/2014/main" id="{161D1CD8-D734-4A16-8162-8A1C0C95D4F6}"/>
                  </a:ext>
                </a:extLst>
              </p:cNvPr>
              <p:cNvSpPr/>
              <p:nvPr>
                <p:custDataLst>
                  <p:tags r:id="rId9"/>
                </p:custDataLst>
              </p:nvPr>
            </p:nvSpPr>
            <p:spPr>
              <a:xfrm>
                <a:off x="3715826" y="3733818"/>
                <a:ext cx="508093" cy="457199"/>
              </a:xfrm>
              <a:custGeom>
                <a:avLst/>
                <a:gdLst>
                  <a:gd name="connsiteX0" fmla="*/ 254046 w 508092"/>
                  <a:gd name="connsiteY0" fmla="*/ 0 h 457200"/>
                  <a:gd name="connsiteX1" fmla="*/ 410945 w 508092"/>
                  <a:gd name="connsiteY1" fmla="*/ 15835 h 457200"/>
                  <a:gd name="connsiteX2" fmla="*/ 508092 w 508092"/>
                  <a:gd name="connsiteY2" fmla="*/ 46025 h 457200"/>
                  <a:gd name="connsiteX3" fmla="*/ 508092 w 508092"/>
                  <a:gd name="connsiteY3" fmla="*/ 203154 h 457200"/>
                  <a:gd name="connsiteX4" fmla="*/ 254046 w 508092"/>
                  <a:gd name="connsiteY4" fmla="*/ 457200 h 457200"/>
                  <a:gd name="connsiteX5" fmla="*/ 0 w 508092"/>
                  <a:gd name="connsiteY5" fmla="*/ 203154 h 457200"/>
                  <a:gd name="connsiteX6" fmla="*/ 0 w 508092"/>
                  <a:gd name="connsiteY6" fmla="*/ 46025 h 457200"/>
                  <a:gd name="connsiteX7" fmla="*/ 97148 w 508092"/>
                  <a:gd name="connsiteY7" fmla="*/ 15835 h 457200"/>
                  <a:gd name="connsiteX8" fmla="*/ 254046 w 508092"/>
                  <a:gd name="connsiteY8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92" h="457200">
                    <a:moveTo>
                      <a:pt x="254046" y="0"/>
                    </a:moveTo>
                    <a:cubicBezTo>
                      <a:pt x="307792" y="0"/>
                      <a:pt x="360265" y="5452"/>
                      <a:pt x="410945" y="15835"/>
                    </a:cubicBezTo>
                    <a:lnTo>
                      <a:pt x="508092" y="46025"/>
                    </a:lnTo>
                    <a:lnTo>
                      <a:pt x="508092" y="203154"/>
                    </a:lnTo>
                    <a:cubicBezTo>
                      <a:pt x="508092" y="343460"/>
                      <a:pt x="394352" y="457200"/>
                      <a:pt x="254046" y="457200"/>
                    </a:cubicBezTo>
                    <a:cubicBezTo>
                      <a:pt x="113740" y="457200"/>
                      <a:pt x="0" y="343460"/>
                      <a:pt x="0" y="203154"/>
                    </a:cubicBezTo>
                    <a:lnTo>
                      <a:pt x="0" y="46025"/>
                    </a:lnTo>
                    <a:lnTo>
                      <a:pt x="97148" y="15835"/>
                    </a:lnTo>
                    <a:cubicBezTo>
                      <a:pt x="147828" y="5452"/>
                      <a:pt x="200301" y="0"/>
                      <a:pt x="254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rtlCol="0" anchor="ctr">
                <a:normAutofit fontScale="65000" lnSpcReduction="20000"/>
              </a:bodyPr>
              <a:lstStyle/>
              <a:p>
                <a:pPr algn="ctr"/>
                <a:r>
                  <a:rPr lang="en-US" altLang="zh-CN" dirty="0">
                    <a:solidFill>
                      <a:srgbClr val="628EE3"/>
                    </a:solidFill>
                    <a:sym typeface="Arial" panose="020B0604020202020204" pitchFamily="34" charset="0"/>
                  </a:rPr>
                  <a:t>C</a:t>
                </a:r>
                <a:endParaRPr lang="zh-CN" altLang="en-US" dirty="0">
                  <a:solidFill>
                    <a:srgbClr val="628EE3"/>
                  </a:solidFill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6A208191-73A8-4024-8105-0ECBBF4064CD}"/>
                </a:ext>
              </a:extLst>
            </p:cNvPr>
            <p:cNvGrpSpPr/>
            <p:nvPr>
              <p:custDataLst>
                <p:tags r:id="rId5"/>
              </p:custDataLst>
            </p:nvPr>
          </p:nvGrpSpPr>
          <p:grpSpPr>
            <a:xfrm>
              <a:off x="12216" y="1241"/>
              <a:ext cx="1321" cy="1335"/>
              <a:chOff x="3696308" y="3744148"/>
              <a:chExt cx="1557032" cy="1573670"/>
            </a:xfrm>
          </p:grpSpPr>
          <p:sp>
            <p:nvSpPr>
              <p:cNvPr id="27" name="任意多边形 20">
                <a:extLst>
                  <a:ext uri="{FF2B5EF4-FFF2-40B4-BE49-F238E27FC236}">
                    <a16:creationId xmlns:a16="http://schemas.microsoft.com/office/drawing/2014/main" id="{5A9AA807-AEF0-4CA0-8FD4-B72FC6B6F737}"/>
                  </a:ext>
                </a:extLst>
              </p:cNvPr>
              <p:cNvSpPr/>
              <p:nvPr>
                <p:custDataLst>
                  <p:tags r:id="rId6"/>
                </p:custDataLst>
              </p:nvPr>
            </p:nvSpPr>
            <p:spPr>
              <a:xfrm>
                <a:off x="3696308" y="3744148"/>
                <a:ext cx="1557032" cy="1573670"/>
              </a:xfrm>
              <a:custGeom>
                <a:avLst/>
                <a:gdLst>
                  <a:gd name="connsiteX0" fmla="*/ 711793 w 1423588"/>
                  <a:gd name="connsiteY0" fmla="*/ 61278 h 1438800"/>
                  <a:gd name="connsiteX1" fmla="*/ 1369916 w 1423588"/>
                  <a:gd name="connsiteY1" fmla="*/ 719401 h 1438800"/>
                  <a:gd name="connsiteX2" fmla="*/ 711793 w 1423588"/>
                  <a:gd name="connsiteY2" fmla="*/ 1377524 h 1438800"/>
                  <a:gd name="connsiteX3" fmla="*/ 53670 w 1423588"/>
                  <a:gd name="connsiteY3" fmla="*/ 719401 h 1438800"/>
                  <a:gd name="connsiteX4" fmla="*/ 711793 w 1423588"/>
                  <a:gd name="connsiteY4" fmla="*/ 61278 h 1438800"/>
                  <a:gd name="connsiteX5" fmla="*/ 711794 w 1423588"/>
                  <a:gd name="connsiteY5" fmla="*/ 48120 h 1438800"/>
                  <a:gd name="connsiteX6" fmla="*/ 40513 w 1423588"/>
                  <a:gd name="connsiteY6" fmla="*/ 719401 h 1438800"/>
                  <a:gd name="connsiteX7" fmla="*/ 711794 w 1423588"/>
                  <a:gd name="connsiteY7" fmla="*/ 1390682 h 1438800"/>
                  <a:gd name="connsiteX8" fmla="*/ 1383075 w 1423588"/>
                  <a:gd name="connsiteY8" fmla="*/ 719401 h 1438800"/>
                  <a:gd name="connsiteX9" fmla="*/ 711794 w 1423588"/>
                  <a:gd name="connsiteY9" fmla="*/ 48120 h 1438800"/>
                  <a:gd name="connsiteX10" fmla="*/ 711794 w 1423588"/>
                  <a:gd name="connsiteY10" fmla="*/ 0 h 1438800"/>
                  <a:gd name="connsiteX11" fmla="*/ 1423588 w 1423588"/>
                  <a:gd name="connsiteY11" fmla="*/ 719400 h 1438800"/>
                  <a:gd name="connsiteX12" fmla="*/ 711794 w 1423588"/>
                  <a:gd name="connsiteY12" fmla="*/ 1438800 h 1438800"/>
                  <a:gd name="connsiteX13" fmla="*/ 0 w 1423588"/>
                  <a:gd name="connsiteY13" fmla="*/ 719400 h 1438800"/>
                  <a:gd name="connsiteX14" fmla="*/ 711794 w 1423588"/>
                  <a:gd name="connsiteY14" fmla="*/ 0 h 1438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423588" h="1438800">
                    <a:moveTo>
                      <a:pt x="711793" y="61278"/>
                    </a:moveTo>
                    <a:cubicBezTo>
                      <a:pt x="1075264" y="61278"/>
                      <a:pt x="1369916" y="355930"/>
                      <a:pt x="1369916" y="719401"/>
                    </a:cubicBezTo>
                    <a:cubicBezTo>
                      <a:pt x="1369916" y="1082872"/>
                      <a:pt x="1075264" y="1377524"/>
                      <a:pt x="711793" y="1377524"/>
                    </a:cubicBezTo>
                    <a:cubicBezTo>
                      <a:pt x="348322" y="1377524"/>
                      <a:pt x="53670" y="1082872"/>
                      <a:pt x="53670" y="719401"/>
                    </a:cubicBezTo>
                    <a:cubicBezTo>
                      <a:pt x="53670" y="355930"/>
                      <a:pt x="348322" y="61278"/>
                      <a:pt x="711793" y="61278"/>
                    </a:cubicBezTo>
                    <a:close/>
                    <a:moveTo>
                      <a:pt x="711794" y="48120"/>
                    </a:moveTo>
                    <a:cubicBezTo>
                      <a:pt x="341056" y="48120"/>
                      <a:pt x="40513" y="348663"/>
                      <a:pt x="40513" y="719401"/>
                    </a:cubicBezTo>
                    <a:cubicBezTo>
                      <a:pt x="40513" y="1090139"/>
                      <a:pt x="341056" y="1390682"/>
                      <a:pt x="711794" y="1390682"/>
                    </a:cubicBezTo>
                    <a:cubicBezTo>
                      <a:pt x="1082532" y="1390682"/>
                      <a:pt x="1383075" y="1090139"/>
                      <a:pt x="1383075" y="719401"/>
                    </a:cubicBezTo>
                    <a:cubicBezTo>
                      <a:pt x="1383075" y="348663"/>
                      <a:pt x="1082532" y="48120"/>
                      <a:pt x="711794" y="48120"/>
                    </a:cubicBezTo>
                    <a:close/>
                    <a:moveTo>
                      <a:pt x="711794" y="0"/>
                    </a:moveTo>
                    <a:cubicBezTo>
                      <a:pt x="1104907" y="0"/>
                      <a:pt x="1423588" y="322086"/>
                      <a:pt x="1423588" y="719400"/>
                    </a:cubicBezTo>
                    <a:cubicBezTo>
                      <a:pt x="1423588" y="1116714"/>
                      <a:pt x="1104907" y="1438800"/>
                      <a:pt x="711794" y="1438800"/>
                    </a:cubicBezTo>
                    <a:cubicBezTo>
                      <a:pt x="318681" y="1438800"/>
                      <a:pt x="0" y="1116714"/>
                      <a:pt x="0" y="719400"/>
                    </a:cubicBezTo>
                    <a:cubicBezTo>
                      <a:pt x="0" y="322086"/>
                      <a:pt x="318681" y="0"/>
                      <a:pt x="711794" y="0"/>
                    </a:cubicBezTo>
                    <a:close/>
                  </a:path>
                </a:pathLst>
              </a:custGeom>
              <a:solidFill>
                <a:srgbClr val="628EE3"/>
              </a:solidFill>
              <a:ln>
                <a:noFill/>
              </a:ln>
              <a:effectLst/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wrap="square" tIns="504000" rtlCol="0" anchor="ctr"/>
              <a:lstStyle/>
              <a:p>
                <a:pPr algn="ctr"/>
                <a:r>
                  <a:rPr lang="zh-CN" altLang="en-US" sz="1600" b="1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Arial" panose="020B0604020202020204" pitchFamily="34" charset="0"/>
                  </a:rPr>
                  <a:t>物料</a:t>
                </a:r>
              </a:p>
            </p:txBody>
          </p:sp>
          <p:sp>
            <p:nvSpPr>
              <p:cNvPr id="28" name="任意多边形 21">
                <a:extLst>
                  <a:ext uri="{FF2B5EF4-FFF2-40B4-BE49-F238E27FC236}">
                    <a16:creationId xmlns:a16="http://schemas.microsoft.com/office/drawing/2014/main" id="{3BC05F39-3CAC-42D5-8FA8-8CB985F06769}"/>
                  </a:ext>
                </a:extLst>
              </p:cNvPr>
              <p:cNvSpPr/>
              <p:nvPr>
                <p:custDataLst>
                  <p:tags r:id="rId7"/>
                </p:custDataLst>
              </p:nvPr>
            </p:nvSpPr>
            <p:spPr>
              <a:xfrm>
                <a:off x="4221218" y="3806889"/>
                <a:ext cx="508091" cy="457201"/>
              </a:xfrm>
              <a:custGeom>
                <a:avLst/>
                <a:gdLst>
                  <a:gd name="connsiteX0" fmla="*/ 254046 w 508092"/>
                  <a:gd name="connsiteY0" fmla="*/ 0 h 457200"/>
                  <a:gd name="connsiteX1" fmla="*/ 410945 w 508092"/>
                  <a:gd name="connsiteY1" fmla="*/ 15835 h 457200"/>
                  <a:gd name="connsiteX2" fmla="*/ 508092 w 508092"/>
                  <a:gd name="connsiteY2" fmla="*/ 46025 h 457200"/>
                  <a:gd name="connsiteX3" fmla="*/ 508092 w 508092"/>
                  <a:gd name="connsiteY3" fmla="*/ 203154 h 457200"/>
                  <a:gd name="connsiteX4" fmla="*/ 254046 w 508092"/>
                  <a:gd name="connsiteY4" fmla="*/ 457200 h 457200"/>
                  <a:gd name="connsiteX5" fmla="*/ 0 w 508092"/>
                  <a:gd name="connsiteY5" fmla="*/ 203154 h 457200"/>
                  <a:gd name="connsiteX6" fmla="*/ 0 w 508092"/>
                  <a:gd name="connsiteY6" fmla="*/ 46025 h 457200"/>
                  <a:gd name="connsiteX7" fmla="*/ 97148 w 508092"/>
                  <a:gd name="connsiteY7" fmla="*/ 15835 h 457200"/>
                  <a:gd name="connsiteX8" fmla="*/ 254046 w 508092"/>
                  <a:gd name="connsiteY8" fmla="*/ 0 h 457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08092" h="457200">
                    <a:moveTo>
                      <a:pt x="254046" y="0"/>
                    </a:moveTo>
                    <a:cubicBezTo>
                      <a:pt x="307792" y="0"/>
                      <a:pt x="360265" y="5452"/>
                      <a:pt x="410945" y="15835"/>
                    </a:cubicBezTo>
                    <a:lnTo>
                      <a:pt x="508092" y="46025"/>
                    </a:lnTo>
                    <a:lnTo>
                      <a:pt x="508092" y="203154"/>
                    </a:lnTo>
                    <a:cubicBezTo>
                      <a:pt x="508092" y="343460"/>
                      <a:pt x="394352" y="457200"/>
                      <a:pt x="254046" y="457200"/>
                    </a:cubicBezTo>
                    <a:cubicBezTo>
                      <a:pt x="113740" y="457200"/>
                      <a:pt x="0" y="343460"/>
                      <a:pt x="0" y="203154"/>
                    </a:cubicBezTo>
                    <a:lnTo>
                      <a:pt x="0" y="46025"/>
                    </a:lnTo>
                    <a:lnTo>
                      <a:pt x="97148" y="15835"/>
                    </a:lnTo>
                    <a:cubicBezTo>
                      <a:pt x="147828" y="5452"/>
                      <a:pt x="200301" y="0"/>
                      <a:pt x="254046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rgbClr val="628EE3">
                  <a:shade val="50000"/>
                </a:srgbClr>
              </a:lnRef>
              <a:fillRef idx="1">
                <a:srgbClr val="628EE3"/>
              </a:fillRef>
              <a:effectRef idx="0">
                <a:srgbClr val="628EE3"/>
              </a:effectRef>
              <a:fontRef idx="minor">
                <a:srgbClr val="FFFFFF"/>
              </a:fontRef>
            </p:style>
            <p:txBody>
              <a:bodyPr rtlCol="0" anchor="ctr">
                <a:normAutofit fontScale="65000" lnSpcReduction="20000"/>
              </a:bodyPr>
              <a:lstStyle/>
              <a:p>
                <a:pPr algn="ctr"/>
                <a:r>
                  <a:rPr lang="en-US" altLang="zh-CN" dirty="0">
                    <a:solidFill>
                      <a:srgbClr val="628EE3"/>
                    </a:solidFill>
                    <a:sym typeface="Arial" panose="020B0604020202020204" pitchFamily="34" charset="0"/>
                  </a:rPr>
                  <a:t>D</a:t>
                </a:r>
                <a:endParaRPr lang="zh-CN" altLang="en-US" dirty="0">
                  <a:solidFill>
                    <a:srgbClr val="628EE3"/>
                  </a:solidFill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21" name="下箭头 16">
              <a:extLst>
                <a:ext uri="{FF2B5EF4-FFF2-40B4-BE49-F238E27FC236}">
                  <a16:creationId xmlns:a16="http://schemas.microsoft.com/office/drawing/2014/main" id="{881E91CD-5B16-4BBF-864E-8F424B9D5974}"/>
                </a:ext>
              </a:extLst>
            </p:cNvPr>
            <p:cNvSpPr/>
            <p:nvPr/>
          </p:nvSpPr>
          <p:spPr>
            <a:xfrm>
              <a:off x="1321" y="2576"/>
              <a:ext cx="429" cy="250"/>
            </a:xfrm>
            <a:prstGeom prst="downArrow">
              <a:avLst/>
            </a:prstGeom>
            <a:solidFill>
              <a:srgbClr val="487D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下箭头 17">
              <a:extLst>
                <a:ext uri="{FF2B5EF4-FFF2-40B4-BE49-F238E27FC236}">
                  <a16:creationId xmlns:a16="http://schemas.microsoft.com/office/drawing/2014/main" id="{DDB12088-F638-4F38-9A94-13648AF69537}"/>
                </a:ext>
              </a:extLst>
            </p:cNvPr>
            <p:cNvSpPr/>
            <p:nvPr/>
          </p:nvSpPr>
          <p:spPr>
            <a:xfrm>
              <a:off x="3425" y="2576"/>
              <a:ext cx="429" cy="250"/>
            </a:xfrm>
            <a:prstGeom prst="downArrow">
              <a:avLst/>
            </a:prstGeom>
            <a:solidFill>
              <a:srgbClr val="487D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下箭头 18">
              <a:extLst>
                <a:ext uri="{FF2B5EF4-FFF2-40B4-BE49-F238E27FC236}">
                  <a16:creationId xmlns:a16="http://schemas.microsoft.com/office/drawing/2014/main" id="{2722E8A3-933B-4BFA-A3E9-B88C8CDAB592}"/>
                </a:ext>
              </a:extLst>
            </p:cNvPr>
            <p:cNvSpPr/>
            <p:nvPr/>
          </p:nvSpPr>
          <p:spPr>
            <a:xfrm>
              <a:off x="7429" y="2576"/>
              <a:ext cx="429" cy="250"/>
            </a:xfrm>
            <a:prstGeom prst="downArrow">
              <a:avLst/>
            </a:prstGeom>
            <a:solidFill>
              <a:srgbClr val="487D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下箭头 19">
              <a:extLst>
                <a:ext uri="{FF2B5EF4-FFF2-40B4-BE49-F238E27FC236}">
                  <a16:creationId xmlns:a16="http://schemas.microsoft.com/office/drawing/2014/main" id="{49E83D80-D09F-4832-9A22-1AA2C3228ACB}"/>
                </a:ext>
              </a:extLst>
            </p:cNvPr>
            <p:cNvSpPr/>
            <p:nvPr/>
          </p:nvSpPr>
          <p:spPr>
            <a:xfrm>
              <a:off x="12661" y="2628"/>
              <a:ext cx="429" cy="250"/>
            </a:xfrm>
            <a:prstGeom prst="downArrow">
              <a:avLst/>
            </a:prstGeom>
            <a:solidFill>
              <a:srgbClr val="487DBC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FC1F7322-2E26-4848-B535-8E3860B1077C}"/>
              </a:ext>
            </a:extLst>
          </p:cNvPr>
          <p:cNvGrpSpPr/>
          <p:nvPr/>
        </p:nvGrpSpPr>
        <p:grpSpPr>
          <a:xfrm>
            <a:off x="222250" y="2560838"/>
            <a:ext cx="1208635" cy="2531678"/>
            <a:chOff x="850" y="2451"/>
            <a:chExt cx="2356" cy="6700"/>
          </a:xfrm>
        </p:grpSpPr>
        <p:sp>
          <p:nvSpPr>
            <p:cNvPr id="36" name="圆角矩形 29">
              <a:extLst>
                <a:ext uri="{FF2B5EF4-FFF2-40B4-BE49-F238E27FC236}">
                  <a16:creationId xmlns:a16="http://schemas.microsoft.com/office/drawing/2014/main" id="{0D55E57B-4414-4B33-8038-EBBA926D4723}"/>
                </a:ext>
              </a:extLst>
            </p:cNvPr>
            <p:cNvSpPr/>
            <p:nvPr/>
          </p:nvSpPr>
          <p:spPr>
            <a:xfrm>
              <a:off x="850" y="2451"/>
              <a:ext cx="2356" cy="6700"/>
            </a:xfrm>
            <a:prstGeom prst="roundRect">
              <a:avLst/>
            </a:prstGeom>
            <a:solidFill>
              <a:srgbClr val="DEEBF7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A4B2323E-C9C2-4578-94CE-5EBC73E2B3DB}"/>
                </a:ext>
              </a:extLst>
            </p:cNvPr>
            <p:cNvSpPr txBox="1"/>
            <p:nvPr/>
          </p:nvSpPr>
          <p:spPr>
            <a:xfrm>
              <a:off x="911" y="2940"/>
              <a:ext cx="2287" cy="5845"/>
            </a:xfrm>
            <a:prstGeom prst="rect">
              <a:avLst/>
            </a:prstGeom>
            <a:noFill/>
            <a:ln w="28575">
              <a:noFill/>
            </a:ln>
          </p:spPr>
          <p:txBody>
            <a:bodyPr wrap="square" rtlCol="0" anchor="ctr" anchorCtr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应</a:t>
              </a:r>
              <a:r>
                <a:rPr lang="zh-CN" altLang="zh-CN" sz="1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用于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cs typeface="微软雅黑" panose="020B0503020204020204" pitchFamily="34" charset="-122"/>
                  <a:sym typeface="+mn-ea"/>
                </a:rPr>
                <a:t>露天煤矿</a:t>
              </a:r>
              <a:r>
                <a:rPr lang="zh-CN" altLang="en-US" sz="1400" b="1" kern="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、砂石矿、渣土工程、水运河道治理、港口施工</a:t>
              </a:r>
              <a:r>
                <a:rPr lang="zh-CN" altLang="en-US" sz="1400" b="1" dirty="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等工况</a:t>
              </a:r>
              <a:endPara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aphicFrame>
        <p:nvGraphicFramePr>
          <p:cNvPr id="38" name="表格 37">
            <a:extLst>
              <a:ext uri="{FF2B5EF4-FFF2-40B4-BE49-F238E27FC236}">
                <a16:creationId xmlns:a16="http://schemas.microsoft.com/office/drawing/2014/main" id="{751341B0-4F9F-48ED-9F6C-E2AD506C9CE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32773125"/>
              </p:ext>
            </p:extLst>
          </p:nvPr>
        </p:nvGraphicFramePr>
        <p:xfrm>
          <a:off x="1681561" y="2560838"/>
          <a:ext cx="7582526" cy="25316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04464">
                  <a:extLst>
                    <a:ext uri="{9D8B030D-6E8A-4147-A177-3AD203B41FA5}">
                      <a16:colId xmlns:a16="http://schemas.microsoft.com/office/drawing/2014/main" val="187751459"/>
                    </a:ext>
                  </a:extLst>
                </a:gridCol>
                <a:gridCol w="72969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76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002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53943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71649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机型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9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工作模式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9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动臂长度</a:t>
                      </a:r>
                      <a:endParaRPr lang="en-US" altLang="zh-CN" sz="16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9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斗杆长度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9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铲斗</a:t>
                      </a: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属具）规格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9A2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适用物料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0049A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1649">
                <a:tc rowSpan="4">
                  <a:txBody>
                    <a:bodyPr/>
                    <a:lstStyle/>
                    <a:p>
                      <a:pPr algn="ctr"/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XE490U</a:t>
                      </a:r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挖装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6.9m</a:t>
                      </a:r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3.35m</a:t>
                      </a:r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岩石斗：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2.41/2.45m³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土方斗：</a:t>
                      </a: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2.52m³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次坚石、风化石、爆破后的矿石等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1816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3.9m</a:t>
                      </a:r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岩石斗</a:t>
                      </a:r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2.1m³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硬土、碎石、含石块的黏土等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8445"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CN" altLang="en-US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破碎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6.9m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3.35m</a:t>
                      </a:r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185</a:t>
                      </a:r>
                      <a:r>
                        <a:rPr lang="zh-CN" altLang="en-US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破碎锤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石英石、玄武岩和其他特别坚固的岩石等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17793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/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en-US" altLang="zh-CN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3.9m</a:t>
                      </a:r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175</a:t>
                      </a:r>
                      <a:r>
                        <a:rPr lang="zh-CN" altLang="en-US" sz="1400" b="0" kern="1200" dirty="0">
                          <a:solidFill>
                            <a:sysClr val="windowText" lastClr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破碎锤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kern="1200" dirty="0">
                        <a:solidFill>
                          <a:sysClr val="windowText" lastClr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62931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815182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工况适应性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39" name="文本框 38">
            <a:extLst>
              <a:ext uri="{FF2B5EF4-FFF2-40B4-BE49-F238E27FC236}">
                <a16:creationId xmlns:a16="http://schemas.microsoft.com/office/drawing/2014/main" id="{EE40B08E-C154-41CC-99D1-1FE82048F037}"/>
              </a:ext>
            </a:extLst>
          </p:cNvPr>
          <p:cNvSpPr txBox="1"/>
          <p:nvPr/>
        </p:nvSpPr>
        <p:spPr>
          <a:xfrm>
            <a:off x="452437" y="5405993"/>
            <a:ext cx="877661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说明：标配单双向管路、机具旋转管路、快换管路，客户可根据需要适配以上机具</a:t>
            </a:r>
            <a:endParaRPr lang="zh-CN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40" name="Picture 1">
            <a:extLst>
              <a:ext uri="{FF2B5EF4-FFF2-40B4-BE49-F238E27FC236}">
                <a16:creationId xmlns:a16="http://schemas.microsoft.com/office/drawing/2014/main" id="{BDFCE7E3-F246-48B7-8F19-82E85480723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17" r="2406"/>
          <a:stretch/>
        </p:blipFill>
        <p:spPr bwMode="auto">
          <a:xfrm>
            <a:off x="443130" y="1994755"/>
            <a:ext cx="11115397" cy="2868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864E8E2E-4D64-46A0-96D8-2BE4B7933E08}"/>
              </a:ext>
            </a:extLst>
          </p:cNvPr>
          <p:cNvSpPr/>
          <p:nvPr/>
        </p:nvSpPr>
        <p:spPr>
          <a:xfrm>
            <a:off x="452437" y="811727"/>
            <a:ext cx="15696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多种机具适配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9010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七、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工况适应性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79E80780-96AE-44AE-B8E0-BE1A42A9AA9F}"/>
              </a:ext>
            </a:extLst>
          </p:cNvPr>
          <p:cNvSpPr/>
          <p:nvPr/>
        </p:nvSpPr>
        <p:spPr>
          <a:xfrm>
            <a:off x="426467" y="1110616"/>
            <a:ext cx="2531491" cy="1612265"/>
          </a:xfrm>
          <a:prstGeom prst="rect">
            <a:avLst/>
          </a:prstGeom>
          <a:noFill/>
          <a:ln w="19050">
            <a:solidFill>
              <a:srgbClr val="0049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工作模式自定义设置：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经济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(N) 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(P)/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破碎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(B)/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高原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(T)4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预定义工作模式，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种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机具模式，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满足多种工况使用。</a:t>
            </a: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6F6308CD-2EBF-4A79-AE19-B77CD05FCA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805" y="2722881"/>
            <a:ext cx="2477135" cy="3906519"/>
          </a:xfrm>
          <a:prstGeom prst="rect">
            <a:avLst/>
          </a:prstGeom>
        </p:spPr>
      </p:pic>
      <p:pic>
        <p:nvPicPr>
          <p:cNvPr id="27" name="图片 26" descr="149be88e808f7c5852d6612f56b03e0">
            <a:extLst>
              <a:ext uri="{FF2B5EF4-FFF2-40B4-BE49-F238E27FC236}">
                <a16:creationId xmlns:a16="http://schemas.microsoft.com/office/drawing/2014/main" id="{4E7BD9CE-0C76-4472-815A-0B1FC8F6C5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25190" y="2716535"/>
            <a:ext cx="2424430" cy="3909696"/>
          </a:xfrm>
          <a:prstGeom prst="rect">
            <a:avLst/>
          </a:prstGeom>
        </p:spPr>
      </p:pic>
      <p:pic>
        <p:nvPicPr>
          <p:cNvPr id="28" name="图片 27" descr="163d49350914cee399a06af2f05dc1b">
            <a:extLst>
              <a:ext uri="{FF2B5EF4-FFF2-40B4-BE49-F238E27FC236}">
                <a16:creationId xmlns:a16="http://schemas.microsoft.com/office/drawing/2014/main" id="{B9050F78-DFC8-4BF5-879A-1E7C0AECBD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686" y="2720346"/>
            <a:ext cx="2446655" cy="3905885"/>
          </a:xfrm>
          <a:prstGeom prst="rect">
            <a:avLst/>
          </a:prstGeom>
        </p:spPr>
      </p:pic>
      <p:pic>
        <p:nvPicPr>
          <p:cNvPr id="29" name="图片 28" descr="241f3b09a5321ea1dcedd5e32a2bb57">
            <a:extLst>
              <a:ext uri="{FF2B5EF4-FFF2-40B4-BE49-F238E27FC236}">
                <a16:creationId xmlns:a16="http://schemas.microsoft.com/office/drawing/2014/main" id="{8306932D-800A-4C0A-8E51-1E6C64AFEF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1645" y="2730500"/>
            <a:ext cx="2440305" cy="3895731"/>
          </a:xfrm>
          <a:prstGeom prst="rect">
            <a:avLst/>
          </a:prstGeom>
        </p:spPr>
      </p:pic>
      <p:sp>
        <p:nvSpPr>
          <p:cNvPr id="30" name="矩形 29">
            <a:extLst>
              <a:ext uri="{FF2B5EF4-FFF2-40B4-BE49-F238E27FC236}">
                <a16:creationId xmlns:a16="http://schemas.microsoft.com/office/drawing/2014/main" id="{2F572805-EAEE-412F-96E9-F49D5F77BD3E}"/>
              </a:ext>
            </a:extLst>
          </p:cNvPr>
          <p:cNvSpPr/>
          <p:nvPr/>
        </p:nvSpPr>
        <p:spPr>
          <a:xfrm>
            <a:off x="3419349" y="1089031"/>
            <a:ext cx="2477135" cy="1627504"/>
          </a:xfrm>
          <a:prstGeom prst="rect">
            <a:avLst/>
          </a:prstGeom>
          <a:noFill/>
          <a:ln w="19050">
            <a:solidFill>
              <a:srgbClr val="0049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装载模式自定义设置：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满足高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低台常用工况模式选择，根据需求可匹配甩方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精细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装载自定义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作业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预定义二级模式，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满足多种工况使用。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6793932B-DD3C-4498-B63F-0A0C47F75BDE}"/>
              </a:ext>
            </a:extLst>
          </p:cNvPr>
          <p:cNvSpPr/>
          <p:nvPr/>
        </p:nvSpPr>
        <p:spPr>
          <a:xfrm>
            <a:off x="9343265" y="1118236"/>
            <a:ext cx="2477135" cy="1612264"/>
          </a:xfrm>
          <a:prstGeom prst="rect">
            <a:avLst/>
          </a:prstGeom>
          <a:noFill/>
          <a:ln w="19050">
            <a:solidFill>
              <a:srgbClr val="0049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工况模式自定义设置：</a:t>
            </a:r>
            <a:endParaRPr lang="en-US" altLang="zh-CN" sz="14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根据不同工况，在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装载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破碎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机具自定义模式中，可关联自定义的参数设置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，灵活应对各种工况需求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CA474995-54B5-4F80-AF5E-76C649D303C7}"/>
              </a:ext>
            </a:extLst>
          </p:cNvPr>
          <p:cNvSpPr/>
          <p:nvPr/>
        </p:nvSpPr>
        <p:spPr>
          <a:xfrm>
            <a:off x="6357875" y="1102996"/>
            <a:ext cx="2477135" cy="1627504"/>
          </a:xfrm>
          <a:prstGeom prst="rect">
            <a:avLst/>
          </a:prstGeom>
          <a:noFill/>
          <a:ln w="19050">
            <a:solidFill>
              <a:srgbClr val="0049A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机具模式自定义设置：</a:t>
            </a:r>
            <a:endParaRPr lang="en-US" altLang="zh-CN" sz="1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None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破碎、多机具等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多种自定义模式可供选择，工况适应能力更强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</a:p>
        </p:txBody>
      </p:sp>
    </p:spTree>
    <p:extLst>
      <p:ext uri="{BB962C8B-B14F-4D97-AF65-F5344CB8AC3E}">
        <p14:creationId xmlns:p14="http://schemas.microsoft.com/office/powerpoint/2010/main" val="32832861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九、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舒适性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5" name="椭圆 24">
            <a:extLst>
              <a:ext uri="{FF2B5EF4-FFF2-40B4-BE49-F238E27FC236}">
                <a16:creationId xmlns:a16="http://schemas.microsoft.com/office/drawing/2014/main" id="{26E78152-45E4-4E90-8BC6-33A9B4A8F88C}"/>
              </a:ext>
            </a:extLst>
          </p:cNvPr>
          <p:cNvSpPr/>
          <p:nvPr/>
        </p:nvSpPr>
        <p:spPr>
          <a:xfrm>
            <a:off x="4712500" y="2848532"/>
            <a:ext cx="2017376" cy="18455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ED7FB0DB-90B5-4B25-8F5C-E7C6E9C2C378}"/>
              </a:ext>
            </a:extLst>
          </p:cNvPr>
          <p:cNvSpPr/>
          <p:nvPr/>
        </p:nvSpPr>
        <p:spPr>
          <a:xfrm>
            <a:off x="4712500" y="954689"/>
            <a:ext cx="2017376" cy="1845520"/>
          </a:xfrm>
          <a:prstGeom prst="ellipse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7" name="图片 26" descr="C3-左前">
            <a:extLst>
              <a:ext uri="{FF2B5EF4-FFF2-40B4-BE49-F238E27FC236}">
                <a16:creationId xmlns:a16="http://schemas.microsoft.com/office/drawing/2014/main" id="{8522EF70-979A-4BC9-9670-A12BAFE1C3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8044" r="21355"/>
          <a:stretch>
            <a:fillRect/>
          </a:stretch>
        </p:blipFill>
        <p:spPr bwMode="auto">
          <a:xfrm>
            <a:off x="481927" y="1817183"/>
            <a:ext cx="3480150" cy="3908215"/>
          </a:xfrm>
          <a:prstGeom prst="rect">
            <a:avLst/>
          </a:prstGeom>
          <a:noFill/>
          <a:ln>
            <a:noFill/>
          </a:ln>
          <a:effectLst>
            <a:outerShdw blurRad="152400" dist="63499" dir="1199995" sx="103000" sy="103000" algn="tl" rotWithShape="0">
              <a:srgbClr val="000000">
                <a:alpha val="28999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35FD739B-57A4-48A8-BF9C-80CFBFC56B4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18" t="8760" r="4746" b="7419"/>
          <a:stretch>
            <a:fillRect/>
          </a:stretch>
        </p:blipFill>
        <p:spPr>
          <a:xfrm>
            <a:off x="5017172" y="1074910"/>
            <a:ext cx="1517576" cy="1440000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FF521ECE-6980-498B-AD6E-DB34D081B0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137" y="2958426"/>
            <a:ext cx="2050265" cy="1625732"/>
          </a:xfrm>
          <a:prstGeom prst="rect">
            <a:avLst/>
          </a:prstGeom>
        </p:spPr>
      </p:pic>
      <p:cxnSp>
        <p:nvCxnSpPr>
          <p:cNvPr id="30" name="直接箭头连接符 29">
            <a:extLst>
              <a:ext uri="{FF2B5EF4-FFF2-40B4-BE49-F238E27FC236}">
                <a16:creationId xmlns:a16="http://schemas.microsoft.com/office/drawing/2014/main" id="{9C747F2B-3160-4832-B13B-B04750000BAB}"/>
              </a:ext>
            </a:extLst>
          </p:cNvPr>
          <p:cNvCxnSpPr>
            <a:stCxn id="27" idx="3"/>
            <a:endCxn id="25" idx="2"/>
          </p:cNvCxnSpPr>
          <p:nvPr/>
        </p:nvCxnSpPr>
        <p:spPr>
          <a:xfrm>
            <a:off x="3962077" y="3771291"/>
            <a:ext cx="750423" cy="1"/>
          </a:xfrm>
          <a:prstGeom prst="straightConnector1">
            <a:avLst/>
          </a:prstGeom>
          <a:ln w="28575">
            <a:solidFill>
              <a:srgbClr val="004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AFEEA04F-3D3A-4132-B952-806D7EE93258}"/>
              </a:ext>
            </a:extLst>
          </p:cNvPr>
          <p:cNvCxnSpPr>
            <a:stCxn id="27" idx="3"/>
            <a:endCxn id="33" idx="2"/>
          </p:cNvCxnSpPr>
          <p:nvPr/>
        </p:nvCxnSpPr>
        <p:spPr>
          <a:xfrm>
            <a:off x="3962077" y="3771291"/>
            <a:ext cx="750423" cy="1893844"/>
          </a:xfrm>
          <a:prstGeom prst="straightConnector1">
            <a:avLst/>
          </a:prstGeom>
          <a:ln w="28575">
            <a:solidFill>
              <a:srgbClr val="004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F03C25F3-8982-45E7-BBC3-77D7A76058AE}"/>
              </a:ext>
            </a:extLst>
          </p:cNvPr>
          <p:cNvGrpSpPr/>
          <p:nvPr/>
        </p:nvGrpSpPr>
        <p:grpSpPr>
          <a:xfrm>
            <a:off x="4712500" y="4742375"/>
            <a:ext cx="2017376" cy="1845520"/>
            <a:chOff x="4712500" y="4742375"/>
            <a:chExt cx="2017376" cy="1845520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897BE35C-7C8D-49C8-9612-D3FD30C1717E}"/>
                </a:ext>
              </a:extLst>
            </p:cNvPr>
            <p:cNvSpPr/>
            <p:nvPr/>
          </p:nvSpPr>
          <p:spPr>
            <a:xfrm>
              <a:off x="4712500" y="4742375"/>
              <a:ext cx="2017376" cy="1845520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pic>
          <p:nvPicPr>
            <p:cNvPr id="34" name="图片 33">
              <a:extLst>
                <a:ext uri="{FF2B5EF4-FFF2-40B4-BE49-F238E27FC236}">
                  <a16:creationId xmlns:a16="http://schemas.microsoft.com/office/drawing/2014/main" id="{F27B1F88-D617-4707-9FED-83CF8ADB3B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126" t="3408" r="21622" b="5185"/>
            <a:stretch>
              <a:fillRect/>
            </a:stretch>
          </p:blipFill>
          <p:spPr>
            <a:xfrm>
              <a:off x="5498465" y="4979670"/>
              <a:ext cx="554990" cy="1358900"/>
            </a:xfrm>
            <a:prstGeom prst="rect">
              <a:avLst/>
            </a:prstGeom>
          </p:spPr>
        </p:pic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56EE9F97-9F00-4B93-BFD4-01E3B911B63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screen"/>
            <a:srcRect/>
            <a:stretch>
              <a:fillRect/>
            </a:stretch>
          </p:blipFill>
          <p:spPr>
            <a:xfrm>
              <a:off x="4829175" y="5369560"/>
              <a:ext cx="613410" cy="579120"/>
            </a:xfrm>
            <a:prstGeom prst="rect">
              <a:avLst/>
            </a:prstGeom>
          </p:spPr>
        </p:pic>
        <p:pic>
          <p:nvPicPr>
            <p:cNvPr id="36" name="图片 35">
              <a:extLst>
                <a:ext uri="{FF2B5EF4-FFF2-40B4-BE49-F238E27FC236}">
                  <a16:creationId xmlns:a16="http://schemas.microsoft.com/office/drawing/2014/main" id="{7E1BB7DC-DC4A-4977-9DD5-072463A5D7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screen"/>
            <a:srcRect/>
            <a:stretch>
              <a:fillRect/>
            </a:stretch>
          </p:blipFill>
          <p:spPr>
            <a:xfrm>
              <a:off x="6053455" y="5369560"/>
              <a:ext cx="539115" cy="644525"/>
            </a:xfrm>
            <a:prstGeom prst="rect">
              <a:avLst/>
            </a:prstGeom>
          </p:spPr>
        </p:pic>
      </p:grp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id="{AA462FA9-F574-4F28-B84D-CDE20F746BC9}"/>
              </a:ext>
            </a:extLst>
          </p:cNvPr>
          <p:cNvCxnSpPr/>
          <p:nvPr/>
        </p:nvCxnSpPr>
        <p:spPr>
          <a:xfrm flipV="1">
            <a:off x="3962077" y="1877449"/>
            <a:ext cx="750423" cy="1893842"/>
          </a:xfrm>
          <a:prstGeom prst="straightConnector1">
            <a:avLst/>
          </a:prstGeom>
          <a:ln w="28575">
            <a:solidFill>
              <a:srgbClr val="0049A2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8">
            <a:extLst>
              <a:ext uri="{FF2B5EF4-FFF2-40B4-BE49-F238E27FC236}">
                <a16:creationId xmlns:a16="http://schemas.microsoft.com/office/drawing/2014/main" id="{EC40513A-B3A3-43DF-ABF9-1516EDC753A0}"/>
              </a:ext>
            </a:extLst>
          </p:cNvPr>
          <p:cNvSpPr txBox="1"/>
          <p:nvPr/>
        </p:nvSpPr>
        <p:spPr>
          <a:xfrm>
            <a:off x="6879402" y="3253973"/>
            <a:ext cx="5110480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组合式扶手箱，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兼具肘托功能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，肘托高度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多级可调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座椅、手柄、轴托、扶手箱随动调节，调节空间更大，人机交互更加方便。</a:t>
            </a:r>
            <a:endParaRPr lang="en-US" altLang="zh-CN" sz="1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TextBox 8">
            <a:extLst>
              <a:ext uri="{FF2B5EF4-FFF2-40B4-BE49-F238E27FC236}">
                <a16:creationId xmlns:a16="http://schemas.microsoft.com/office/drawing/2014/main" id="{844E5335-6677-4CD9-AEAF-C65158FBEEF5}"/>
              </a:ext>
            </a:extLst>
          </p:cNvPr>
          <p:cNvSpPr txBox="1"/>
          <p:nvPr/>
        </p:nvSpPr>
        <p:spPr>
          <a:xfrm>
            <a:off x="6879402" y="1277445"/>
            <a:ext cx="5312598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寸高分辨率触屏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仪表，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显示细腻，操作流畅；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大屏占比界面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，人机交互更加友好，车辆信息一目了然；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集成音响、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收音机、空调控制菜单，触控调节更便捷。</a:t>
            </a:r>
          </a:p>
        </p:txBody>
      </p:sp>
      <p:sp>
        <p:nvSpPr>
          <p:cNvPr id="40" name="TextBox 8">
            <a:extLst>
              <a:ext uri="{FF2B5EF4-FFF2-40B4-BE49-F238E27FC236}">
                <a16:creationId xmlns:a16="http://schemas.microsoft.com/office/drawing/2014/main" id="{717C95E1-27B0-4E35-AD5F-3C375FF5D60E}"/>
              </a:ext>
            </a:extLst>
          </p:cNvPr>
          <p:cNvSpPr txBox="1"/>
          <p:nvPr/>
        </p:nvSpPr>
        <p:spPr>
          <a:xfrm>
            <a:off x="6879402" y="5179951"/>
            <a:ext cx="5195961" cy="10237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一键启动开关，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无需携带钥匙，启动、关机方便快捷；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多功能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CAN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总线控制操作面板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，防尘、防水；集车速、雨刮、照明、摄像头开关等于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一体，一键调取，方便快捷。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79416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505B9DC-A86D-4FD9-B794-B9D8AF7834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7" y="1734"/>
            <a:ext cx="12193306" cy="6856214"/>
          </a:xfrm>
          <a:prstGeom prst="rect">
            <a:avLst/>
          </a:prstGeom>
          <a:noFill/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29EA87A9-935A-40B1-B4D8-687C1A55C06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71211" y="1695192"/>
            <a:ext cx="7786747" cy="1733808"/>
          </a:xfrm>
          <a:prstGeom prst="rect">
            <a:avLst/>
          </a:prstGeom>
          <a:noFill/>
        </p:spPr>
        <p:txBody>
          <a:bodyPr wrap="none" lIns="0" rtlCol="0">
            <a:spAutoFit/>
          </a:bodyPr>
          <a:lstStyle/>
          <a:p>
            <a:pPr>
              <a:lnSpc>
                <a:spcPts val="6350"/>
              </a:lnSpc>
            </a:pPr>
            <a:r>
              <a:rPr lang="en-US" altLang="zh-CN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XE490U</a:t>
            </a:r>
          </a:p>
          <a:p>
            <a:pPr>
              <a:lnSpc>
                <a:spcPts val="6350"/>
              </a:lnSpc>
            </a:pPr>
            <a:r>
              <a:rPr lang="zh-CN" altLang="en-US" sz="6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产品亮点及竞争力分析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57155FB-7FCE-4E7B-BAD7-1327A9C1455E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/>
          <a:stretch>
            <a:fillRect/>
          </a:stretch>
        </p:blipFill>
        <p:spPr>
          <a:xfrm>
            <a:off x="571211" y="5332478"/>
            <a:ext cx="2431344" cy="954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3400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九、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舒适性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41" name="矩形 40">
            <a:extLst>
              <a:ext uri="{FF2B5EF4-FFF2-40B4-BE49-F238E27FC236}">
                <a16:creationId xmlns:a16="http://schemas.microsoft.com/office/drawing/2014/main" id="{864E8E2E-4D64-46A0-96D8-2BE4B7933E08}"/>
              </a:ext>
            </a:extLst>
          </p:cNvPr>
          <p:cNvSpPr/>
          <p:nvPr/>
        </p:nvSpPr>
        <p:spPr>
          <a:xfrm>
            <a:off x="452437" y="81172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全新一代驾驶室，更舒适！</a:t>
            </a:r>
            <a:endParaRPr lang="zh-CN" altLang="en-US" dirty="0"/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28A4743B-BB76-44BA-BFAD-F5754856317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2360" y="4075240"/>
            <a:ext cx="605693" cy="605693"/>
          </a:xfrm>
          <a:prstGeom prst="rect">
            <a:avLst/>
          </a:prstGeom>
        </p:spPr>
      </p:pic>
      <p:sp>
        <p:nvSpPr>
          <p:cNvPr id="24" name="矩形标注 22">
            <a:extLst>
              <a:ext uri="{FF2B5EF4-FFF2-40B4-BE49-F238E27FC236}">
                <a16:creationId xmlns:a16="http://schemas.microsoft.com/office/drawing/2014/main" id="{499DC4F7-C903-4BE4-807A-D34A819AA6DA}"/>
              </a:ext>
            </a:extLst>
          </p:cNvPr>
          <p:cNvSpPr/>
          <p:nvPr/>
        </p:nvSpPr>
        <p:spPr>
          <a:xfrm>
            <a:off x="5305422" y="4005313"/>
            <a:ext cx="6329695" cy="736654"/>
          </a:xfrm>
          <a:prstGeom prst="wedgeRectCallout">
            <a:avLst>
              <a:gd name="adj1" fmla="val -24527"/>
              <a:gd name="adj2" fmla="val 43408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异形脚踏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，脚掌贴合度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增加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15%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l"/>
              <a:defRPr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弧形波纹脚垫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，防滑耐磨更舒适。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TextBox 8">
            <a:extLst>
              <a:ext uri="{FF2B5EF4-FFF2-40B4-BE49-F238E27FC236}">
                <a16:creationId xmlns:a16="http://schemas.microsoft.com/office/drawing/2014/main" id="{3550E54E-543D-4A1F-BFF8-21F334EB74D6}"/>
              </a:ext>
            </a:extLst>
          </p:cNvPr>
          <p:cNvSpPr txBox="1"/>
          <p:nvPr/>
        </p:nvSpPr>
        <p:spPr>
          <a:xfrm>
            <a:off x="5305422" y="4920598"/>
            <a:ext cx="6329695" cy="700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大功率全自动冷暖空调，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风量提升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25%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，制冷效果提升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20%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；</a:t>
            </a:r>
            <a:endParaRPr lang="en-US" altLang="zh-CN" sz="1400" b="1" dirty="0">
              <a:solidFill>
                <a:schemeClr val="accent5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立体环绕送风， 室内温差小，体感更舒适。</a:t>
            </a:r>
          </a:p>
        </p:txBody>
      </p:sp>
      <p:pic>
        <p:nvPicPr>
          <p:cNvPr id="43" name="图片 42">
            <a:extLst>
              <a:ext uri="{FF2B5EF4-FFF2-40B4-BE49-F238E27FC236}">
                <a16:creationId xmlns:a16="http://schemas.microsoft.com/office/drawing/2014/main" id="{E0D6FCA6-8835-4502-9A09-04AD58DC3A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22" y="5072701"/>
            <a:ext cx="540000" cy="415385"/>
          </a:xfrm>
          <a:prstGeom prst="rect">
            <a:avLst/>
          </a:prstGeom>
        </p:spPr>
      </p:pic>
      <p:sp>
        <p:nvSpPr>
          <p:cNvPr id="44" name="矩形 43">
            <a:extLst>
              <a:ext uri="{FF2B5EF4-FFF2-40B4-BE49-F238E27FC236}">
                <a16:creationId xmlns:a16="http://schemas.microsoft.com/office/drawing/2014/main" id="{24160812-AA01-4B5F-A448-9E4393381C74}"/>
              </a:ext>
            </a:extLst>
          </p:cNvPr>
          <p:cNvSpPr/>
          <p:nvPr/>
        </p:nvSpPr>
        <p:spPr>
          <a:xfrm>
            <a:off x="5305421" y="5775154"/>
            <a:ext cx="6329693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密封正压驾驶室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，杜绝粉尘入侵、噪音降低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1.5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分贝，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工作环境更清爽、更安静。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>
            <a:extLst>
              <a:ext uri="{FF2B5EF4-FFF2-40B4-BE49-F238E27FC236}">
                <a16:creationId xmlns:a16="http://schemas.microsoft.com/office/drawing/2014/main" id="{96FB1BDC-1E4F-46DA-AA87-DE692E6D638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2955" y="5853906"/>
            <a:ext cx="540000" cy="540000"/>
          </a:xfrm>
          <a:prstGeom prst="rect">
            <a:avLst/>
          </a:prstGeom>
        </p:spPr>
      </p:pic>
      <p:pic>
        <p:nvPicPr>
          <p:cNvPr id="46" name="图片 45">
            <a:extLst>
              <a:ext uri="{FF2B5EF4-FFF2-40B4-BE49-F238E27FC236}">
                <a16:creationId xmlns:a16="http://schemas.microsoft.com/office/drawing/2014/main" id="{8F893CFD-45E0-4505-BC30-3A94DA64A3D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35" t="49521" r="24122" b="19259"/>
          <a:stretch>
            <a:fillRect/>
          </a:stretch>
        </p:blipFill>
        <p:spPr>
          <a:xfrm>
            <a:off x="774396" y="1011240"/>
            <a:ext cx="2777856" cy="2958460"/>
          </a:xfrm>
          <a:prstGeom prst="rect">
            <a:avLst/>
          </a:prstGeom>
        </p:spPr>
      </p:pic>
      <p:pic>
        <p:nvPicPr>
          <p:cNvPr id="48" name="图片 47">
            <a:extLst>
              <a:ext uri="{FF2B5EF4-FFF2-40B4-BE49-F238E27FC236}">
                <a16:creationId xmlns:a16="http://schemas.microsoft.com/office/drawing/2014/main" id="{6D4AE876-19B8-4BA9-879C-69A81EEC402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78076" y="3875901"/>
            <a:ext cx="2190154" cy="2395220"/>
          </a:xfrm>
          <a:prstGeom prst="rect">
            <a:avLst/>
          </a:prstGeom>
        </p:spPr>
      </p:pic>
      <p:pic>
        <p:nvPicPr>
          <p:cNvPr id="49" name="Picture 2">
            <a:extLst>
              <a:ext uri="{FF2B5EF4-FFF2-40B4-BE49-F238E27FC236}">
                <a16:creationId xmlns:a16="http://schemas.microsoft.com/office/drawing/2014/main" id="{47E51DE2-B829-435D-B996-ACC5507306C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52" r="13820" b="3906"/>
          <a:stretch>
            <a:fillRect/>
          </a:stretch>
        </p:blipFill>
        <p:spPr bwMode="auto">
          <a:xfrm>
            <a:off x="4627880" y="947758"/>
            <a:ext cx="514080" cy="9096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矩形标注 50">
            <a:extLst>
              <a:ext uri="{FF2B5EF4-FFF2-40B4-BE49-F238E27FC236}">
                <a16:creationId xmlns:a16="http://schemas.microsoft.com/office/drawing/2014/main" id="{808CAA1E-A891-4030-810E-F11A5C3D4743}"/>
              </a:ext>
            </a:extLst>
          </p:cNvPr>
          <p:cNvSpPr/>
          <p:nvPr/>
        </p:nvSpPr>
        <p:spPr>
          <a:xfrm>
            <a:off x="5305423" y="2059333"/>
            <a:ext cx="6329695" cy="1161415"/>
          </a:xfrm>
          <a:prstGeom prst="wedgeRectCallout">
            <a:avLst>
              <a:gd name="adj1" fmla="val -51481"/>
              <a:gd name="adj2" fmla="val -7207"/>
            </a:avLst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豪华大尺寸座椅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，长度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加宽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加长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8%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靠背倾角调整为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10°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乘坐舒适度大幅提升；</a:t>
            </a:r>
            <a:endParaRPr lang="en-US" altLang="zh-CN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40000"/>
              </a:lnSpc>
              <a:buFont typeface="Wingdings" panose="05000000000000000000" pitchFamily="2" charset="2"/>
              <a:buChar char="l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双级减震设计，座椅振动降低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50%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400" b="1" dirty="0">
              <a:solidFill>
                <a:srgbClr val="FF0000"/>
              </a:solidFill>
              <a:highlight>
                <a:srgbClr val="FFFF00"/>
              </a:highligh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1" name="图片 50">
            <a:extLst>
              <a:ext uri="{FF2B5EF4-FFF2-40B4-BE49-F238E27FC236}">
                <a16:creationId xmlns:a16="http://schemas.microsoft.com/office/drawing/2014/main" id="{F0B0010B-8B72-40A2-B463-9000011FD5A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2835" y="2283142"/>
            <a:ext cx="638175" cy="619125"/>
          </a:xfrm>
          <a:prstGeom prst="rect">
            <a:avLst/>
          </a:prstGeom>
        </p:spPr>
      </p:pic>
      <p:sp>
        <p:nvSpPr>
          <p:cNvPr id="52" name="矩形 51">
            <a:extLst>
              <a:ext uri="{FF2B5EF4-FFF2-40B4-BE49-F238E27FC236}">
                <a16:creationId xmlns:a16="http://schemas.microsoft.com/office/drawing/2014/main" id="{C75CA233-3DDA-4889-9783-CFE5A4F53A13}"/>
              </a:ext>
            </a:extLst>
          </p:cNvPr>
          <p:cNvSpPr/>
          <p:nvPr/>
        </p:nvSpPr>
        <p:spPr>
          <a:xfrm>
            <a:off x="5289882" y="1117089"/>
            <a:ext cx="6345858" cy="70057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加大型豪华驾驶室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，操作空间提升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en-US" altLang="zh-CN" sz="14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，操作按键触手可及；</a:t>
            </a:r>
          </a:p>
          <a:p>
            <a:pPr marL="285750" indent="-285750">
              <a:lnSpc>
                <a:spcPct val="150000"/>
              </a:lnSpc>
              <a:buFont typeface="Wingdings" panose="05000000000000000000" charset="0"/>
              <a:buChar char="l"/>
            </a:pP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配置丰富</a:t>
            </a:r>
            <a:r>
              <a:rPr lang="zh-CN" altLang="en-US" sz="14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水杯座、储物盒、备用电源、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USB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口、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AUX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口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等一应俱全；</a:t>
            </a:r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AC9D6012-A670-42BE-8E91-5B9F665D8B2A}"/>
              </a:ext>
            </a:extLst>
          </p:cNvPr>
          <p:cNvSpPr txBox="1"/>
          <p:nvPr/>
        </p:nvSpPr>
        <p:spPr>
          <a:xfrm>
            <a:off x="5305423" y="3453770"/>
            <a:ext cx="6329694" cy="32893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20000"/>
              </a:lnSpc>
              <a:buFont typeface="Wingdings" panose="05000000000000000000" charset="0"/>
              <a:buChar char="l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手柄操作力下降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30%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，长时间操作更舒适省力。</a:t>
            </a:r>
          </a:p>
        </p:txBody>
      </p:sp>
      <p:pic>
        <p:nvPicPr>
          <p:cNvPr id="54" name="图片 53" descr="lever">
            <a:extLst>
              <a:ext uri="{FF2B5EF4-FFF2-40B4-BE49-F238E27FC236}">
                <a16:creationId xmlns:a16="http://schemas.microsoft.com/office/drawing/2014/main" id="{5AA08560-067E-4AC4-B7C3-4E029451F10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92955" y="3331845"/>
            <a:ext cx="496570" cy="496570"/>
          </a:xfrm>
          <a:prstGeom prst="rect">
            <a:avLst/>
          </a:prstGeom>
        </p:spPr>
      </p:pic>
      <p:cxnSp>
        <p:nvCxnSpPr>
          <p:cNvPr id="61" name="直接连接符 60">
            <a:extLst>
              <a:ext uri="{FF2B5EF4-FFF2-40B4-BE49-F238E27FC236}">
                <a16:creationId xmlns:a16="http://schemas.microsoft.com/office/drawing/2014/main" id="{9DD956DC-A5C9-4129-BB3B-30A827954D25}"/>
              </a:ext>
            </a:extLst>
          </p:cNvPr>
          <p:cNvCxnSpPr>
            <a:cxnSpLocks/>
          </p:cNvCxnSpPr>
          <p:nvPr/>
        </p:nvCxnSpPr>
        <p:spPr>
          <a:xfrm>
            <a:off x="5306044" y="2033270"/>
            <a:ext cx="632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>
            <a:extLst>
              <a:ext uri="{FF2B5EF4-FFF2-40B4-BE49-F238E27FC236}">
                <a16:creationId xmlns:a16="http://schemas.microsoft.com/office/drawing/2014/main" id="{E28E3AF2-3281-4D2B-8782-5B5317562D26}"/>
              </a:ext>
            </a:extLst>
          </p:cNvPr>
          <p:cNvCxnSpPr>
            <a:cxnSpLocks/>
          </p:cNvCxnSpPr>
          <p:nvPr/>
        </p:nvCxnSpPr>
        <p:spPr>
          <a:xfrm>
            <a:off x="5305423" y="3235353"/>
            <a:ext cx="632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>
            <a:extLst>
              <a:ext uri="{FF2B5EF4-FFF2-40B4-BE49-F238E27FC236}">
                <a16:creationId xmlns:a16="http://schemas.microsoft.com/office/drawing/2014/main" id="{E313C943-4841-4D50-8FF4-EADB67DDC501}"/>
              </a:ext>
            </a:extLst>
          </p:cNvPr>
          <p:cNvCxnSpPr>
            <a:cxnSpLocks/>
          </p:cNvCxnSpPr>
          <p:nvPr/>
        </p:nvCxnSpPr>
        <p:spPr>
          <a:xfrm>
            <a:off x="5305423" y="3941445"/>
            <a:ext cx="632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DE010BCE-D667-43EB-B20A-43CA54AC0F4E}"/>
              </a:ext>
            </a:extLst>
          </p:cNvPr>
          <p:cNvCxnSpPr>
            <a:cxnSpLocks/>
          </p:cNvCxnSpPr>
          <p:nvPr/>
        </p:nvCxnSpPr>
        <p:spPr>
          <a:xfrm>
            <a:off x="5305422" y="4814938"/>
            <a:ext cx="632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>
            <a:extLst>
              <a:ext uri="{FF2B5EF4-FFF2-40B4-BE49-F238E27FC236}">
                <a16:creationId xmlns:a16="http://schemas.microsoft.com/office/drawing/2014/main" id="{7C9FA921-7A5F-48A5-81EC-F41D176A16FB}"/>
              </a:ext>
            </a:extLst>
          </p:cNvPr>
          <p:cNvCxnSpPr>
            <a:cxnSpLocks/>
          </p:cNvCxnSpPr>
          <p:nvPr/>
        </p:nvCxnSpPr>
        <p:spPr>
          <a:xfrm>
            <a:off x="5305422" y="5726024"/>
            <a:ext cx="6329696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26395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操控性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22" name="表格 21">
            <a:extLst>
              <a:ext uri="{FF2B5EF4-FFF2-40B4-BE49-F238E27FC236}">
                <a16:creationId xmlns:a16="http://schemas.microsoft.com/office/drawing/2014/main" id="{798E420E-785D-436C-AD45-0DA579C70AB7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164421868"/>
              </p:ext>
            </p:extLst>
          </p:nvPr>
        </p:nvGraphicFramePr>
        <p:xfrm>
          <a:off x="443130" y="1109095"/>
          <a:ext cx="11353350" cy="53298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65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69609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605780"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24025">
                <a:tc gridSpan="2">
                  <a:txBody>
                    <a:bodyPr/>
                    <a:lstStyle/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电控正流量系统，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实现按需所给，泵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控制更精准、响应速度快；系统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节流损失小、压损小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，动作灵敏、微操控柔和；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b="1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动臂缓冲柔性控制，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动臂控制油路设置缓冲柔性控制阀组，阀芯开启、闭合平缓，降低动作冲击；复合作业更平顺、柔和；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285750" indent="-285750">
                        <a:lnSpc>
                          <a:spcPct val="150000"/>
                        </a:lnSpc>
                        <a:buFont typeface="Wingdings" panose="05000000000000000000" pitchFamily="2" charset="2"/>
                        <a:buChar char="p"/>
                      </a:pPr>
                      <a:r>
                        <a:rPr lang="zh-CN" altLang="en-US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大排量马达＋大速比减速机</a:t>
                      </a:r>
                      <a:r>
                        <a:rPr lang="zh-CN" altLang="en-US" sz="1400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，输出扭矩提升</a:t>
                      </a:r>
                      <a:r>
                        <a:rPr lang="zh-CN" altLang="en-US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r>
                        <a:rPr lang="en-US" altLang="zh-CN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r>
                        <a:rPr lang="zh-CN" altLang="en-US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%</a:t>
                      </a:r>
                      <a:r>
                        <a:rPr lang="zh-CN" altLang="en-US" sz="1400" kern="1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，扭矩大、腰部力量足、启动能力好；齿轮啮合度高、回转漂移量小，驻车更平稳。</a:t>
                      </a:r>
                      <a:r>
                        <a:rPr lang="zh-CN" altLang="en-US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轻型操控手柄</a:t>
                      </a:r>
                      <a:r>
                        <a:rPr lang="zh-CN" altLang="en-US" sz="1400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力矩降低</a:t>
                      </a:r>
                      <a:r>
                        <a:rPr lang="en-US" altLang="zh-CN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15%</a:t>
                      </a:r>
                      <a:r>
                        <a:rPr lang="zh-CN" altLang="en-US" sz="1400" b="1" kern="1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</a:t>
                      </a:r>
                      <a:r>
                        <a:rPr lang="zh-CN" altLang="en-US" sz="1400" dirty="0">
                          <a:solidFill>
                            <a:prstClr val="black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阻尼小、省力、可缓解长时间操作造成的手腕疲劳；</a:t>
                      </a:r>
                      <a:endParaRPr lang="en-US" altLang="zh-CN" sz="140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pic>
        <p:nvPicPr>
          <p:cNvPr id="23" name="图片 22">
            <a:extLst>
              <a:ext uri="{FF2B5EF4-FFF2-40B4-BE49-F238E27FC236}">
                <a16:creationId xmlns:a16="http://schemas.microsoft.com/office/drawing/2014/main" id="{17DD0A17-0643-430D-9427-41A4E1336F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6049" y="1242318"/>
            <a:ext cx="4354215" cy="3285030"/>
          </a:xfrm>
          <a:prstGeom prst="rect">
            <a:avLst/>
          </a:prstGeom>
        </p:spPr>
      </p:pic>
      <p:pic>
        <p:nvPicPr>
          <p:cNvPr id="24" name="Picture 3">
            <a:extLst>
              <a:ext uri="{FF2B5EF4-FFF2-40B4-BE49-F238E27FC236}">
                <a16:creationId xmlns:a16="http://schemas.microsoft.com/office/drawing/2014/main" id="{62AA5567-97C9-4B23-AA01-A9038F6469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741738" y="1242318"/>
            <a:ext cx="4375229" cy="3285030"/>
          </a:xfrm>
          <a:prstGeom prst="rect">
            <a:avLst/>
          </a:prstGeom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65038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十一、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维修便利性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27B0E177-FBBB-4202-B626-658517D58A89}"/>
              </a:ext>
            </a:extLst>
          </p:cNvPr>
          <p:cNvSpPr txBox="1"/>
          <p:nvPr/>
        </p:nvSpPr>
        <p:spPr>
          <a:xfrm>
            <a:off x="747266" y="3418967"/>
            <a:ext cx="5120133" cy="73866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b="1" kern="0" spc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空滤、水散、油散、蓄电池及开关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集中布置在车身左侧，位置适中、操作空间大，维保方便快捷；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b="1" kern="0" spc="10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纱窗式可拆卸进气滤</a:t>
            </a:r>
            <a:r>
              <a:rPr lang="zh-CN" altLang="en-US" sz="1400" b="1" kern="0" spc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网</a:t>
            </a:r>
            <a:r>
              <a:rPr lang="zh-CN" altLang="en-US" sz="1400" kern="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，过滤效果好，便于清理。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6920FE13-9BDD-4CE1-9150-CAD1ADBE6A64}"/>
              </a:ext>
            </a:extLst>
          </p:cNvPr>
          <p:cNvSpPr txBox="1"/>
          <p:nvPr/>
        </p:nvSpPr>
        <p:spPr>
          <a:xfrm>
            <a:off x="6462287" y="3418967"/>
            <a:ext cx="445336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b="1" kern="0" spc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燃油滤、机油滤、先导滤芯及后处理装置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集中布置在车身右侧，操作空间大，维保方便快捷。</a:t>
            </a:r>
            <a:endParaRPr lang="zh-CN" altLang="en-US" sz="14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DD46C55-2552-475C-A107-583ABCB2F5C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3653" t="21893" r="15968" b="18397"/>
          <a:stretch>
            <a:fillRect/>
          </a:stretch>
        </p:blipFill>
        <p:spPr>
          <a:xfrm>
            <a:off x="747267" y="4407064"/>
            <a:ext cx="2234583" cy="16685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F4054B71-070A-4E2A-9A19-25CA782CB394}"/>
              </a:ext>
            </a:extLst>
          </p:cNvPr>
          <p:cNvSpPr txBox="1"/>
          <p:nvPr/>
        </p:nvSpPr>
        <p:spPr>
          <a:xfrm>
            <a:off x="762673" y="6214741"/>
            <a:ext cx="22037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回转机构集中润滑</a:t>
            </a:r>
          </a:p>
        </p:txBody>
      </p:sp>
      <p:pic>
        <p:nvPicPr>
          <p:cNvPr id="13" name="Picture 3">
            <a:extLst>
              <a:ext uri="{FF2B5EF4-FFF2-40B4-BE49-F238E27FC236}">
                <a16:creationId xmlns:a16="http://schemas.microsoft.com/office/drawing/2014/main" id="{3E69B880-8E0D-4874-82FE-4F38969734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09" r="12333"/>
          <a:stretch>
            <a:fillRect/>
          </a:stretch>
        </p:blipFill>
        <p:spPr bwMode="auto">
          <a:xfrm>
            <a:off x="3565404" y="4407065"/>
            <a:ext cx="2164310" cy="16685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文本框 15">
            <a:extLst>
              <a:ext uri="{FF2B5EF4-FFF2-40B4-BE49-F238E27FC236}">
                <a16:creationId xmlns:a16="http://schemas.microsoft.com/office/drawing/2014/main" id="{F27DD79F-0885-4CB7-A615-2F04DDF09CEA}"/>
              </a:ext>
            </a:extLst>
          </p:cNvPr>
          <p:cNvSpPr txBox="1"/>
          <p:nvPr/>
        </p:nvSpPr>
        <p:spPr>
          <a:xfrm>
            <a:off x="3356555" y="6214742"/>
            <a:ext cx="2861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带反转除尘功能的散热风扇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5">
            <a:extLst>
              <a:ext uri="{FF2B5EF4-FFF2-40B4-BE49-F238E27FC236}">
                <a16:creationId xmlns:a16="http://schemas.microsoft.com/office/drawing/2014/main" id="{BD30B08B-D141-40F6-8F7E-05D2049D8DBA}"/>
              </a:ext>
            </a:extLst>
          </p:cNvPr>
          <p:cNvSpPr txBox="1"/>
          <p:nvPr/>
        </p:nvSpPr>
        <p:spPr>
          <a:xfrm>
            <a:off x="6307781" y="6214743"/>
            <a:ext cx="286195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ctr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全并联分体式独立散热器</a:t>
            </a:r>
          </a:p>
        </p:txBody>
      </p:sp>
      <p:pic>
        <p:nvPicPr>
          <p:cNvPr id="19" name="图片 18" descr="f78ced325886bc6bedbea957448c733">
            <a:extLst>
              <a:ext uri="{FF2B5EF4-FFF2-40B4-BE49-F238E27FC236}">
                <a16:creationId xmlns:a16="http://schemas.microsoft.com/office/drawing/2014/main" id="{5429F98B-E823-4546-A9A4-0F975D8CA43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21964"/>
          <a:stretch>
            <a:fillRect/>
          </a:stretch>
        </p:blipFill>
        <p:spPr>
          <a:xfrm>
            <a:off x="9477557" y="4407064"/>
            <a:ext cx="2205731" cy="1707730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C989ED9-4F95-472F-914F-F7E112B6BC0D}"/>
              </a:ext>
            </a:extLst>
          </p:cNvPr>
          <p:cNvSpPr txBox="1"/>
          <p:nvPr/>
        </p:nvSpPr>
        <p:spPr>
          <a:xfrm>
            <a:off x="9608162" y="6214743"/>
            <a:ext cx="22057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空调滤芯检修舱门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26ECBC34-9863-499C-8DF5-43EA7A23C0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68176" y="1177899"/>
            <a:ext cx="3122360" cy="208434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3340869-6A7F-4C92-9A20-6733E47A299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43602" y="1166708"/>
            <a:ext cx="3135126" cy="208434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B706F56-89D2-4A65-8C4B-E56C7A592C6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62288" y="4417065"/>
            <a:ext cx="2552938" cy="1693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253654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十一、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维修便利性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23" name="文本框 53">
            <a:extLst>
              <a:ext uri="{FF2B5EF4-FFF2-40B4-BE49-F238E27FC236}">
                <a16:creationId xmlns:a16="http://schemas.microsoft.com/office/drawing/2014/main" id="{636D2396-DEAA-468F-8D87-947E72712FF6}"/>
              </a:ext>
            </a:extLst>
          </p:cNvPr>
          <p:cNvSpPr txBox="1"/>
          <p:nvPr/>
        </p:nvSpPr>
        <p:spPr bwMode="auto">
          <a:xfrm flipH="1">
            <a:off x="842963" y="3192183"/>
            <a:ext cx="5091112" cy="3450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b="1" kern="0" spc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大尺寸发动机罩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，开启角度</a:t>
            </a:r>
            <a:r>
              <a:rPr lang="en-US" altLang="zh-CN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75°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，发动机舱检修空间大。</a:t>
            </a:r>
            <a:endParaRPr lang="en-US" altLang="zh-CN" sz="1400" kern="0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53">
            <a:extLst>
              <a:ext uri="{FF2B5EF4-FFF2-40B4-BE49-F238E27FC236}">
                <a16:creationId xmlns:a16="http://schemas.microsoft.com/office/drawing/2014/main" id="{B7D49E01-D487-4109-8CA3-9D1B811C854F}"/>
              </a:ext>
            </a:extLst>
          </p:cNvPr>
          <p:cNvSpPr txBox="1"/>
          <p:nvPr/>
        </p:nvSpPr>
        <p:spPr bwMode="auto">
          <a:xfrm flipH="1">
            <a:off x="6262369" y="3192183"/>
            <a:ext cx="4943473" cy="371347"/>
          </a:xfrm>
          <a:prstGeom prst="rect">
            <a:avLst/>
          </a:prstGeom>
          <a:noFill/>
        </p:spPr>
        <p:txBody>
          <a:bodyPr wrap="square" anchor="ctr">
            <a:no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后处理</a:t>
            </a:r>
            <a:r>
              <a:rPr lang="zh-CN" altLang="en-US" sz="1400" b="1" kern="0" spc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空间开阔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zh-CN" altLang="en-US" sz="1400" kern="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上盖板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</a:t>
            </a:r>
            <a:r>
              <a:rPr lang="zh-CN" altLang="en-US" sz="1400" b="1" kern="0" spc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单独打开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，检修方便。</a:t>
            </a:r>
            <a:endParaRPr lang="en-US" altLang="zh-CN" sz="1400" kern="0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51">
            <a:extLst>
              <a:ext uri="{FF2B5EF4-FFF2-40B4-BE49-F238E27FC236}">
                <a16:creationId xmlns:a16="http://schemas.microsoft.com/office/drawing/2014/main" id="{9D9F5F1E-6992-4143-8067-B09081D28AEC}"/>
              </a:ext>
            </a:extLst>
          </p:cNvPr>
          <p:cNvSpPr txBox="1"/>
          <p:nvPr/>
        </p:nvSpPr>
        <p:spPr bwMode="auto">
          <a:xfrm>
            <a:off x="811531" y="5813287"/>
            <a:ext cx="477079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空调冷凝器采用</a:t>
            </a:r>
            <a:r>
              <a:rPr lang="zh-CN" altLang="en-US" sz="1400" b="1" kern="0" spc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铰接式可旋转安装结构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，冷媒加注、滤网清扫更为便捷；</a:t>
            </a:r>
          </a:p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kern="0" spc="1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蓄电池、电器盒</a:t>
            </a:r>
            <a:r>
              <a:rPr lang="zh-CN" altLang="en-US" sz="1400" b="1" kern="0" spc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集中布置</a:t>
            </a:r>
            <a:r>
              <a:rPr lang="zh-CN" altLang="en-US" sz="1400" kern="0" spc="1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在空滤室，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检修更方便。</a:t>
            </a:r>
            <a:endParaRPr lang="zh-CN" altLang="en-US" sz="1400" kern="0" spc="1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2" name="Picture 2" descr="E:\XE135GIV(国四)\照片\京四样机试制\IMG_20211130_100652.jpg">
            <a:extLst>
              <a:ext uri="{FF2B5EF4-FFF2-40B4-BE49-F238E27FC236}">
                <a16:creationId xmlns:a16="http://schemas.microsoft.com/office/drawing/2014/main" id="{10A08DD6-02CA-46D8-9FF6-7E7B54F8835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6849" r="3175"/>
          <a:stretch>
            <a:fillRect/>
          </a:stretch>
        </p:blipFill>
        <p:spPr bwMode="auto">
          <a:xfrm>
            <a:off x="6350701" y="5430967"/>
            <a:ext cx="2003425" cy="1049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文本框 48">
            <a:extLst>
              <a:ext uri="{FF2B5EF4-FFF2-40B4-BE49-F238E27FC236}">
                <a16:creationId xmlns:a16="http://schemas.microsoft.com/office/drawing/2014/main" id="{50909998-6CF6-43DD-A7AE-97B82C365B18}"/>
              </a:ext>
            </a:extLst>
          </p:cNvPr>
          <p:cNvSpPr txBox="1"/>
          <p:nvPr/>
        </p:nvSpPr>
        <p:spPr bwMode="auto">
          <a:xfrm>
            <a:off x="8585830" y="5693867"/>
            <a:ext cx="294894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u"/>
              <a:defRPr/>
            </a:pP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外置</a:t>
            </a:r>
            <a:r>
              <a:rPr lang="zh-CN" altLang="en-US" sz="1400" b="1" kern="0" spc="100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燃油开关球阀和排污阀，</a:t>
            </a:r>
            <a:r>
              <a:rPr lang="zh-CN" altLang="en-US" sz="1400" kern="0" spc="1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操作便利。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F4B7C6A3-2BC9-4BFF-B72B-0CB8F6D595E9}"/>
              </a:ext>
            </a:extLst>
          </p:cNvPr>
          <p:cNvSpPr txBox="1"/>
          <p:nvPr/>
        </p:nvSpPr>
        <p:spPr>
          <a:xfrm>
            <a:off x="8585831" y="4278715"/>
            <a:ext cx="29489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Wingdings" panose="05000000000000000000" pitchFamily="2" charset="2"/>
              <a:buChar char="u"/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油水分离器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内置电动泵</a:t>
            </a:r>
            <a:r>
              <a:rPr lang="zh-CN" altLang="en-US" sz="14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，自动泵油、排气，检修保养更方便。</a:t>
            </a:r>
          </a:p>
        </p:txBody>
      </p:sp>
      <p:pic>
        <p:nvPicPr>
          <p:cNvPr id="35" name="图片 34" descr="224397ce73b9ddfad33d54fbc639159">
            <a:extLst>
              <a:ext uri="{FF2B5EF4-FFF2-40B4-BE49-F238E27FC236}">
                <a16:creationId xmlns:a16="http://schemas.microsoft.com/office/drawing/2014/main" id="{E5D9D404-D037-4751-AE30-49D108E3FDD1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b="29247"/>
          <a:stretch>
            <a:fillRect/>
          </a:stretch>
        </p:blipFill>
        <p:spPr>
          <a:xfrm>
            <a:off x="6342445" y="3718051"/>
            <a:ext cx="2019935" cy="1650441"/>
          </a:xfrm>
          <a:prstGeom prst="rect">
            <a:avLst/>
          </a:prstGeom>
        </p:spPr>
      </p:pic>
      <p:pic>
        <p:nvPicPr>
          <p:cNvPr id="36" name="图片 35">
            <a:extLst>
              <a:ext uri="{FF2B5EF4-FFF2-40B4-BE49-F238E27FC236}">
                <a16:creationId xmlns:a16="http://schemas.microsoft.com/office/drawing/2014/main" id="{35E7AC16-8D1F-43EF-800D-D604A393B6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2963" y="1094065"/>
            <a:ext cx="3006491" cy="1998821"/>
          </a:xfrm>
          <a:prstGeom prst="rect">
            <a:avLst/>
          </a:prstGeom>
        </p:spPr>
      </p:pic>
      <p:pic>
        <p:nvPicPr>
          <p:cNvPr id="37" name="Picture 1">
            <a:extLst>
              <a:ext uri="{FF2B5EF4-FFF2-40B4-BE49-F238E27FC236}">
                <a16:creationId xmlns:a16="http://schemas.microsoft.com/office/drawing/2014/main" id="{9B52D3FD-1ECE-4D71-8039-246A68378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445" y="1097448"/>
            <a:ext cx="2925380" cy="1995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图片 37">
            <a:extLst>
              <a:ext uri="{FF2B5EF4-FFF2-40B4-BE49-F238E27FC236}">
                <a16:creationId xmlns:a16="http://schemas.microsoft.com/office/drawing/2014/main" id="{874CFE1D-727F-4107-B1A3-27CCBF14B3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2962" y="3718051"/>
            <a:ext cx="3006491" cy="1914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711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7" grpId="0"/>
      <p:bldP spid="29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6" name="组合 15">
            <a:extLst>
              <a:ext uri="{FF2B5EF4-FFF2-40B4-BE49-F238E27FC236}">
                <a16:creationId xmlns:a16="http://schemas.microsoft.com/office/drawing/2014/main" id="{E89616FF-3EC2-4C21-B4C8-19806DF43A24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D7081EAB-9D7D-4937-B514-B6279063A4D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十二、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智能化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3D85AE61-6160-4940-B94B-0119360B7192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9" name="文本框 45">
            <a:extLst>
              <a:ext uri="{FF2B5EF4-FFF2-40B4-BE49-F238E27FC236}">
                <a16:creationId xmlns:a16="http://schemas.microsoft.com/office/drawing/2014/main" id="{30B89231-1F15-4B38-9F8D-C982552483A6}"/>
              </a:ext>
            </a:extLst>
          </p:cNvPr>
          <p:cNvSpPr txBox="1"/>
          <p:nvPr/>
        </p:nvSpPr>
        <p:spPr bwMode="auto">
          <a:xfrm>
            <a:off x="8238390" y="1398506"/>
            <a:ext cx="3096895" cy="1023743"/>
          </a:xfrm>
          <a:prstGeom prst="rect">
            <a:avLst/>
          </a:prstGeom>
          <a:noFill/>
          <a:ln w="19050">
            <a:solidFill>
              <a:srgbClr val="0049A2"/>
            </a:solidFill>
          </a:ln>
        </p:spPr>
        <p:txBody>
          <a:bodyPr wrap="square" anchor="ctr" anchorCtr="0">
            <a:noAutofit/>
          </a:bodyPr>
          <a:lstStyle/>
          <a:p>
            <a:pPr marL="285750" marR="0" lvl="0" indent="-285750" algn="just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1400" i="0" u="none" strike="noStrike" kern="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强大的</a:t>
            </a:r>
            <a:r>
              <a:rPr kumimoji="0" lang="zh-CN" altLang="en-US" sz="1400" b="1" i="0" u="none" strike="noStrike" kern="0" cap="none" spc="10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故障诊断系统</a:t>
            </a:r>
            <a:r>
              <a:rPr kumimoji="0" lang="zh-CN" altLang="en-US" sz="1400" i="0" u="none" strike="noStrike" kern="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，帮助用户快速确认和排除故障，减少停机等待时间。</a:t>
            </a:r>
          </a:p>
        </p:txBody>
      </p:sp>
      <p:sp>
        <p:nvSpPr>
          <p:cNvPr id="20" name="文本框 51">
            <a:extLst>
              <a:ext uri="{FF2B5EF4-FFF2-40B4-BE49-F238E27FC236}">
                <a16:creationId xmlns:a16="http://schemas.microsoft.com/office/drawing/2014/main" id="{D46C2E15-AF66-4EC9-9DC0-B5506C052413}"/>
              </a:ext>
            </a:extLst>
          </p:cNvPr>
          <p:cNvSpPr txBox="1"/>
          <p:nvPr/>
        </p:nvSpPr>
        <p:spPr bwMode="auto">
          <a:xfrm>
            <a:off x="4884955" y="1398508"/>
            <a:ext cx="2961640" cy="1023742"/>
          </a:xfrm>
          <a:prstGeom prst="rect">
            <a:avLst/>
          </a:prstGeom>
          <a:noFill/>
          <a:ln w="19050">
            <a:solidFill>
              <a:srgbClr val="0049A2"/>
            </a:solidFill>
          </a:ln>
        </p:spPr>
        <p:txBody>
          <a:bodyPr wrap="square" anchor="ctr" anchorCtr="0">
            <a:spAutoFit/>
          </a:bodyPr>
          <a:lstStyle/>
          <a:p>
            <a:pPr marL="285750" marR="0" lvl="0" indent="-285750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0" lang="zh-CN" altLang="en-US" sz="1400" i="0" u="none" strike="noStrike" kern="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集成</a:t>
            </a:r>
            <a:r>
              <a:rPr kumimoji="0" lang="zh-CN" altLang="en-US" sz="1400" b="1" i="0" u="none" strike="noStrike" kern="0" cap="none" spc="10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冷却液位传感器、空滤压差报警器</a:t>
            </a:r>
            <a:r>
              <a:rPr kumimoji="0" lang="zh-CN" altLang="en-US" sz="1400" i="0" u="none" strike="noStrike" kern="0" cap="none" spc="10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等各种传感器，监控机器状态，保障最佳工作状态。</a:t>
            </a:r>
          </a:p>
        </p:txBody>
      </p:sp>
      <p:pic>
        <p:nvPicPr>
          <p:cNvPr id="21" name="Picture 5" descr="E:\XE135GIV(国四)\销售支持文件\操保手册\菜单图片\系统信息.png">
            <a:extLst>
              <a:ext uri="{FF2B5EF4-FFF2-40B4-BE49-F238E27FC236}">
                <a16:creationId xmlns:a16="http://schemas.microsoft.com/office/drawing/2014/main" id="{07437BA4-BFBC-4220-96DF-023EE1D8D4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76" b="17181"/>
          <a:stretch>
            <a:fillRect/>
          </a:stretch>
        </p:blipFill>
        <p:spPr bwMode="auto">
          <a:xfrm>
            <a:off x="4884955" y="2620649"/>
            <a:ext cx="2961640" cy="3858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E:\XE135GIV(国四)\销售支持文件\操保手册\菜单图片\故障信息.png">
            <a:extLst>
              <a:ext uri="{FF2B5EF4-FFF2-40B4-BE49-F238E27FC236}">
                <a16:creationId xmlns:a16="http://schemas.microsoft.com/office/drawing/2014/main" id="{30139B3E-7FF6-43CE-8A1A-9AF38E3387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640" b="20383"/>
          <a:stretch>
            <a:fillRect/>
          </a:stretch>
        </p:blipFill>
        <p:spPr bwMode="auto">
          <a:xfrm>
            <a:off x="8239025" y="2620649"/>
            <a:ext cx="3096260" cy="3858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文本框 25">
            <a:extLst>
              <a:ext uri="{FF2B5EF4-FFF2-40B4-BE49-F238E27FC236}">
                <a16:creationId xmlns:a16="http://schemas.microsoft.com/office/drawing/2014/main" id="{9B238DE4-F063-45F4-BF2D-9E3ED841DD3C}"/>
              </a:ext>
            </a:extLst>
          </p:cNvPr>
          <p:cNvSpPr txBox="1"/>
          <p:nvPr/>
        </p:nvSpPr>
        <p:spPr>
          <a:xfrm>
            <a:off x="443130" y="1373189"/>
            <a:ext cx="3597321" cy="282423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u"/>
            </a:pPr>
            <a:r>
              <a:rPr lang="en-US" altLang="zh-CN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PIC</a:t>
            </a: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智能控制技术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① </a:t>
            </a: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系统响应更快、更准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整车采用传感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电控技术，系统响应时差归零（包括信号回传时间、液压零部件执行时间），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响应精度提高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10%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（主泵功率）。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50000"/>
              </a:lnSpc>
              <a:buClrTx/>
              <a:buSzTx/>
              <a:buFontTx/>
            </a:pPr>
            <a:r>
              <a:rPr lang="zh-CN" altLang="en-US" sz="1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② 燃油利用率更高</a:t>
            </a: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控制发动机主动增油减油，缩短了发动机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加载和卸载时间，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燃油利用率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1CF919CD-9121-4555-901A-F835D2E3A589}"/>
              </a:ext>
            </a:extLst>
          </p:cNvPr>
          <p:cNvSpPr/>
          <p:nvPr/>
        </p:nvSpPr>
        <p:spPr>
          <a:xfrm>
            <a:off x="281205" y="81172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操控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更智能</a:t>
            </a:r>
            <a:endParaRPr lang="zh-CN" altLang="en-US" dirty="0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FFECA90-AA8B-4CC4-8C5B-CCC936D27842}"/>
              </a:ext>
            </a:extLst>
          </p:cNvPr>
          <p:cNvSpPr/>
          <p:nvPr/>
        </p:nvSpPr>
        <p:spPr>
          <a:xfrm>
            <a:off x="4707492" y="811727"/>
            <a:ext cx="203132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（二）</a:t>
            </a:r>
            <a:r>
              <a:rPr lang="zh-CN" altLang="en-US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管理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更智能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70762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ldLvl="0" animBg="1"/>
      <p:bldP spid="20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0354891" y="937740"/>
            <a:ext cx="1806817" cy="58253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5"/>
          <a:srcRect l="3289" r="3955"/>
          <a:stretch>
            <a:fillRect/>
          </a:stretch>
        </p:blipFill>
        <p:spPr>
          <a:xfrm>
            <a:off x="110613" y="3865216"/>
            <a:ext cx="4702927" cy="2897893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8628"/>
            <a:ext cx="10287154" cy="885799"/>
          </a:xfrm>
          <a:prstGeom prst="rect">
            <a:avLst/>
          </a:prstGeom>
          <a:solidFill>
            <a:srgbClr val="0048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45228"/>
            <a:ext cx="396000" cy="396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71523" y="177919"/>
            <a:ext cx="806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徐工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吨级施工案例（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海外市场与技术支持部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graphicFrame>
        <p:nvGraphicFramePr>
          <p:cNvPr id="26" name="表格 2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25683" y="3876108"/>
          <a:ext cx="5361471" cy="2887002"/>
        </p:xfrm>
        <a:graphic>
          <a:graphicData uri="http://schemas.openxmlformats.org/drawingml/2006/table">
            <a:tbl>
              <a:tblPr firstRow="1" bandRow="1"/>
              <a:tblGrid>
                <a:gridCol w="187022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124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地点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黑龙江双鸭山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铲斗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3.2m³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岩石斗</a:t>
                      </a:r>
                      <a:endParaRPr lang="en-US" altLang="zh-CN" sz="16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工作效率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500m³/h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综合油耗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42-44L/h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工作档位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Arial" panose="020B0604020202020204" pitchFamily="34" charset="0"/>
                        </a:rPr>
                        <a:t>P7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工况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矿层表土剥离装车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7"/>
          <a:srcRect t="5962" b="7596"/>
          <a:stretch>
            <a:fillRect/>
          </a:stretch>
        </p:blipFill>
        <p:spPr>
          <a:xfrm>
            <a:off x="110613" y="937740"/>
            <a:ext cx="4702927" cy="2831466"/>
          </a:xfrm>
          <a:prstGeom prst="rect">
            <a:avLst/>
          </a:prstGeom>
        </p:spPr>
      </p:pic>
      <p:graphicFrame>
        <p:nvGraphicFramePr>
          <p:cNvPr id="29" name="表格 2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914371" y="952795"/>
          <a:ext cx="5372783" cy="2816412"/>
        </p:xfrm>
        <a:graphic>
          <a:graphicData uri="http://schemas.openxmlformats.org/drawingml/2006/table">
            <a:tbl>
              <a:tblPr firstRow="1" bandRow="1"/>
              <a:tblGrid>
                <a:gridCol w="1885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6940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地点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内蒙鄂尔多斯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69402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铲斗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3.6m³ </a:t>
                      </a: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岩石斗</a:t>
                      </a:r>
                      <a:endParaRPr lang="en-US" altLang="zh-CN" sz="16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69402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工作效率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580m³/h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694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综合油耗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45-47L/h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694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工作档位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P7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69402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工况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矿层表土剥离装车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10475339" y="3342726"/>
            <a:ext cx="1618633" cy="923330"/>
            <a:chOff x="10151853" y="3299162"/>
            <a:chExt cx="1618633" cy="923330"/>
          </a:xfrm>
        </p:grpSpPr>
        <p:sp>
          <p:nvSpPr>
            <p:cNvPr id="21" name="文本框 20"/>
            <p:cNvSpPr txBox="1"/>
            <p:nvPr/>
          </p:nvSpPr>
          <p:spPr>
            <a:xfrm>
              <a:off x="10794521" y="3299162"/>
              <a:ext cx="9759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prstClr val="black"/>
                  </a:solidFill>
                  <a:latin typeface="华光魏体_CNKI" panose="02000500000000000000" pitchFamily="2" charset="-122"/>
                  <a:ea typeface="华光魏体_CNKI" panose="02000500000000000000" pitchFamily="2" charset="-122"/>
                </a:rPr>
                <a:t>省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1853" y="3425255"/>
              <a:ext cx="684000" cy="6840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0434007" y="1614715"/>
            <a:ext cx="1557969" cy="923330"/>
            <a:chOff x="10110521" y="1614715"/>
            <a:chExt cx="1557969" cy="923330"/>
          </a:xfrm>
        </p:grpSpPr>
        <p:sp>
          <p:nvSpPr>
            <p:cNvPr id="10" name="文本框 9"/>
            <p:cNvSpPr txBox="1"/>
            <p:nvPr/>
          </p:nvSpPr>
          <p:spPr>
            <a:xfrm>
              <a:off x="10781482" y="1614715"/>
              <a:ext cx="8870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prstClr val="black"/>
                  </a:solidFill>
                  <a:latin typeface="华光魏体_CNKI" panose="02000500000000000000" pitchFamily="2" charset="-122"/>
                  <a:ea typeface="华光魏体_CNKI" panose="02000500000000000000" pitchFamily="2" charset="-122"/>
                </a:rPr>
                <a:t>稳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521" y="1734380"/>
              <a:ext cx="684000" cy="68400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0475339" y="5070737"/>
            <a:ext cx="1618633" cy="923330"/>
            <a:chOff x="10151853" y="5070737"/>
            <a:chExt cx="1618633" cy="923330"/>
          </a:xfrm>
        </p:grpSpPr>
        <p:sp>
          <p:nvSpPr>
            <p:cNvPr id="22" name="文本框 21"/>
            <p:cNvSpPr txBox="1"/>
            <p:nvPr/>
          </p:nvSpPr>
          <p:spPr>
            <a:xfrm>
              <a:off x="10835853" y="5070737"/>
              <a:ext cx="9346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prstClr val="black"/>
                  </a:solidFill>
                  <a:latin typeface="华光魏体_CNKI" panose="02000500000000000000" pitchFamily="2" charset="-122"/>
                  <a:ea typeface="华光魏体_CNKI" panose="02000500000000000000" pitchFamily="2" charset="-122"/>
                </a:rPr>
                <a:t>值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1853" y="5183973"/>
              <a:ext cx="684000" cy="684000"/>
            </a:xfrm>
            <a:prstGeom prst="rect">
              <a:avLst/>
            </a:prstGeom>
          </p:spPr>
        </p:pic>
      </p:grpSp>
      <p:pic>
        <p:nvPicPr>
          <p:cNvPr id="27" name="图片 26">
            <a:extLst>
              <a:ext uri="{FF2B5EF4-FFF2-40B4-BE49-F238E27FC236}">
                <a16:creationId xmlns:a16="http://schemas.microsoft.com/office/drawing/2014/main" id="{E307A7C1-AB27-4B21-B269-EEC888A5E2B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5266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10354891" y="937740"/>
            <a:ext cx="1806817" cy="5825369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0" y="8628"/>
            <a:ext cx="10287154" cy="885799"/>
          </a:xfrm>
          <a:prstGeom prst="rect">
            <a:avLst/>
          </a:prstGeom>
          <a:solidFill>
            <a:srgbClr val="00489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700" y="245228"/>
            <a:ext cx="396000" cy="396000"/>
          </a:xfrm>
          <a:prstGeom prst="rect">
            <a:avLst/>
          </a:prstGeom>
        </p:spPr>
      </p:pic>
      <p:graphicFrame>
        <p:nvGraphicFramePr>
          <p:cNvPr id="26" name="表格 2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4905828" y="3876108"/>
          <a:ext cx="5381326" cy="2887002"/>
        </p:xfrm>
        <a:graphic>
          <a:graphicData uri="http://schemas.openxmlformats.org/drawingml/2006/table">
            <a:tbl>
              <a:tblPr firstRow="1" bandRow="1"/>
              <a:tblGrid>
                <a:gridCol w="183976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4156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116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地点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河南驻马店</a:t>
                      </a:r>
                      <a:endParaRPr lang="zh-CN" altLang="en-US" sz="1600" b="1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铲斗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艾迪</a:t>
                      </a: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190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工作效率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85t/h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综合油耗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47-48L/h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工作档位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B5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档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10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级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81167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工况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山体石灰岩（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50-70Mpa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）破碎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29" name="表格 28"/>
          <p:cNvGraphicFramePr>
            <a:graphicFrameLocks noGrp="1"/>
          </p:cNvGraphicFramePr>
          <p:nvPr>
            <p:custDataLst>
              <p:tags r:id="rId2"/>
            </p:custDataLst>
          </p:nvPr>
        </p:nvGraphicFramePr>
        <p:xfrm>
          <a:off x="4914371" y="1063717"/>
          <a:ext cx="5372783" cy="2705490"/>
        </p:xfrm>
        <a:graphic>
          <a:graphicData uri="http://schemas.openxmlformats.org/drawingml/2006/table">
            <a:tbl>
              <a:tblPr firstRow="1" bandRow="1"/>
              <a:tblGrid>
                <a:gridCol w="18853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8742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0915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地点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辽宁辽阳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50915">
                <a:tc>
                  <a:txBody>
                    <a:bodyPr/>
                    <a:lstStyle/>
                    <a:p>
                      <a:pPr marL="0" marR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1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破碎锤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德克</a:t>
                      </a:r>
                      <a:r>
                        <a:rPr lang="en-US" altLang="zh-CN" sz="16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185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50915">
                <a:tc>
                  <a:txBody>
                    <a:bodyPr/>
                    <a:lstStyle/>
                    <a:p>
                      <a:pPr algn="ctr" fontAlgn="b">
                        <a:buNone/>
                      </a:pPr>
                      <a:r>
                        <a:rPr lang="zh-CN" altLang="en-US" sz="16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工作效率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85t/h</a:t>
                      </a:r>
                    </a:p>
                  </a:txBody>
                  <a:tcPr marL="9524" marR="9524" marT="9524" marB="0"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509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综合油耗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b="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42-43L/h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509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工作档位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B5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档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8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级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50915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工况</a:t>
                      </a: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DBB23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山体石灰岩（</a:t>
                      </a:r>
                      <a:r>
                        <a:rPr lang="en-US" altLang="zh-CN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40-50Mpa</a:t>
                      </a:r>
                      <a:r>
                        <a:rPr lang="zh-CN" altLang="en-US" sz="16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）破碎</a:t>
                      </a:r>
                      <a:endParaRPr lang="en-US" altLang="zh-CN" sz="1600" b="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28" marR="91428" marT="45714" marB="4571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pSp>
        <p:nvGrpSpPr>
          <p:cNvPr id="24" name="组合 23"/>
          <p:cNvGrpSpPr/>
          <p:nvPr/>
        </p:nvGrpSpPr>
        <p:grpSpPr>
          <a:xfrm>
            <a:off x="10475339" y="3342726"/>
            <a:ext cx="1618633" cy="923330"/>
            <a:chOff x="10151853" y="3299162"/>
            <a:chExt cx="1618633" cy="923330"/>
          </a:xfrm>
        </p:grpSpPr>
        <p:sp>
          <p:nvSpPr>
            <p:cNvPr id="21" name="文本框 20"/>
            <p:cNvSpPr txBox="1"/>
            <p:nvPr/>
          </p:nvSpPr>
          <p:spPr>
            <a:xfrm>
              <a:off x="10794521" y="3299162"/>
              <a:ext cx="975965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prstClr val="black"/>
                  </a:solidFill>
                  <a:latin typeface="华光魏体_CNKI" panose="02000500000000000000" pitchFamily="2" charset="-122"/>
                  <a:ea typeface="华光魏体_CNKI" panose="02000500000000000000" pitchFamily="2" charset="-122"/>
                </a:rPr>
                <a:t>省</a:t>
              </a:r>
            </a:p>
          </p:txBody>
        </p:sp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1853" y="3425255"/>
              <a:ext cx="684000" cy="684000"/>
            </a:xfrm>
            <a:prstGeom prst="rect">
              <a:avLst/>
            </a:prstGeom>
          </p:spPr>
        </p:pic>
      </p:grpSp>
      <p:grpSp>
        <p:nvGrpSpPr>
          <p:cNvPr id="25" name="组合 24"/>
          <p:cNvGrpSpPr/>
          <p:nvPr/>
        </p:nvGrpSpPr>
        <p:grpSpPr>
          <a:xfrm>
            <a:off x="10434007" y="1614715"/>
            <a:ext cx="1557969" cy="923330"/>
            <a:chOff x="10110521" y="1614715"/>
            <a:chExt cx="1557969" cy="923330"/>
          </a:xfrm>
        </p:grpSpPr>
        <p:sp>
          <p:nvSpPr>
            <p:cNvPr id="10" name="文本框 9"/>
            <p:cNvSpPr txBox="1"/>
            <p:nvPr/>
          </p:nvSpPr>
          <p:spPr>
            <a:xfrm>
              <a:off x="10781482" y="1614715"/>
              <a:ext cx="88700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prstClr val="black"/>
                  </a:solidFill>
                  <a:latin typeface="华光魏体_CNKI" panose="02000500000000000000" pitchFamily="2" charset="-122"/>
                  <a:ea typeface="华光魏体_CNKI" panose="02000500000000000000" pitchFamily="2" charset="-122"/>
                </a:rPr>
                <a:t>稳</a:t>
              </a: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10521" y="1734380"/>
              <a:ext cx="684000" cy="684000"/>
            </a:xfrm>
            <a:prstGeom prst="rect">
              <a:avLst/>
            </a:prstGeom>
          </p:spPr>
        </p:pic>
      </p:grpSp>
      <p:grpSp>
        <p:nvGrpSpPr>
          <p:cNvPr id="23" name="组合 22"/>
          <p:cNvGrpSpPr/>
          <p:nvPr/>
        </p:nvGrpSpPr>
        <p:grpSpPr>
          <a:xfrm>
            <a:off x="10475339" y="5070737"/>
            <a:ext cx="1618633" cy="923330"/>
            <a:chOff x="10151853" y="5070737"/>
            <a:chExt cx="1618633" cy="923330"/>
          </a:xfrm>
        </p:grpSpPr>
        <p:sp>
          <p:nvSpPr>
            <p:cNvPr id="22" name="文本框 21"/>
            <p:cNvSpPr txBox="1"/>
            <p:nvPr/>
          </p:nvSpPr>
          <p:spPr>
            <a:xfrm>
              <a:off x="10835853" y="5070737"/>
              <a:ext cx="9346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5400" dirty="0">
                  <a:solidFill>
                    <a:prstClr val="black"/>
                  </a:solidFill>
                  <a:latin typeface="华光魏体_CNKI" panose="02000500000000000000" pitchFamily="2" charset="-122"/>
                  <a:ea typeface="华光魏体_CNKI" panose="02000500000000000000" pitchFamily="2" charset="-122"/>
                </a:rPr>
                <a:t>值</a:t>
              </a:r>
            </a:p>
          </p:txBody>
        </p:sp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51853" y="5183973"/>
              <a:ext cx="684000" cy="684000"/>
            </a:xfrm>
            <a:prstGeom prst="rect">
              <a:avLst/>
            </a:prstGeom>
          </p:spPr>
        </p:pic>
      </p:grpSp>
      <p:pic>
        <p:nvPicPr>
          <p:cNvPr id="27" name="图片 2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0612" y="1063719"/>
            <a:ext cx="4702928" cy="2704048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611" y="3890199"/>
            <a:ext cx="4702929" cy="2872910"/>
          </a:xfrm>
          <a:prstGeom prst="rect">
            <a:avLst/>
          </a:prstGeom>
        </p:spPr>
      </p:pic>
      <p:sp>
        <p:nvSpPr>
          <p:cNvPr id="30" name="文本框 29">
            <a:extLst>
              <a:ext uri="{FF2B5EF4-FFF2-40B4-BE49-F238E27FC236}">
                <a16:creationId xmlns:a16="http://schemas.microsoft.com/office/drawing/2014/main" id="{CF69AC27-9BAE-4199-A11A-22AC07AFA01D}"/>
              </a:ext>
            </a:extLst>
          </p:cNvPr>
          <p:cNvSpPr txBox="1"/>
          <p:nvPr/>
        </p:nvSpPr>
        <p:spPr>
          <a:xfrm>
            <a:off x="771523" y="177919"/>
            <a:ext cx="806208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徐工</a:t>
            </a:r>
            <a:r>
              <a:rPr lang="en-US" altLang="zh-CN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50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吨级施工案例（</a:t>
            </a:r>
            <a:r>
              <a:rPr lang="zh-CN" altLang="en-US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海外市场与技术支持部</a:t>
            </a:r>
            <a:r>
              <a:rPr lang="zh-CN" altLang="en-US" sz="2800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879E6707-6748-4B1C-AF99-8F902981274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618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7" name="徐工挖掘机事业部公司简介1.001.jpg" descr="徐工挖掘机事业部公司简介1.001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5" name="图像" descr="图像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3487" y="546956"/>
            <a:ext cx="1394085" cy="659752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3" name="图片 2" descr="未标题-1"/>
          <p:cNvPicPr>
            <a:picLocks noChangeAspect="1"/>
          </p:cNvPicPr>
          <p:nvPr/>
        </p:nvPicPr>
        <p:blipFill>
          <a:blip r:embed="rId5"/>
          <a:srcRect b="10005"/>
          <a:stretch>
            <a:fillRect/>
          </a:stretch>
        </p:blipFill>
        <p:spPr>
          <a:xfrm>
            <a:off x="2345690" y="1696720"/>
            <a:ext cx="7500303" cy="1156653"/>
          </a:xfrm>
          <a:prstGeom prst="rect">
            <a:avLst/>
          </a:prstGeom>
          <a:effectLst>
            <a:reflection blurRad="6350" stA="27000" endA="300" endPos="5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4222792275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122897"/>
              </p:ext>
            </p:extLst>
          </p:nvPr>
        </p:nvGraphicFramePr>
        <p:xfrm>
          <a:off x="693276" y="4056395"/>
          <a:ext cx="10805443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9653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8047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0732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6170">
                  <a:extLst>
                    <a:ext uri="{9D8B030D-6E8A-4147-A177-3AD203B41FA5}">
                      <a16:colId xmlns:a16="http://schemas.microsoft.com/office/drawing/2014/main" val="441894113"/>
                    </a:ext>
                  </a:extLst>
                </a:gridCol>
                <a:gridCol w="2326170">
                  <a:extLst>
                    <a:ext uri="{9D8B030D-6E8A-4147-A177-3AD203B41FA5}">
                      <a16:colId xmlns:a16="http://schemas.microsoft.com/office/drawing/2014/main" val="149105937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销售区域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销售国家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销售型号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整机物料编码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美国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XE490U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北美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通用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XE490U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46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欧洲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法国、德国、意大利、波兰、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……….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XE490U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8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大洋洲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澳大利亚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10965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类中国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6754722"/>
                  </a:ext>
                </a:extLst>
              </a:tr>
            </a:tbl>
          </a:graphicData>
        </a:graphic>
      </p:graphicFrame>
      <p:pic>
        <p:nvPicPr>
          <p:cNvPr id="5" name="图片 4">
            <a:extLst>
              <a:ext uri="{FF2B5EF4-FFF2-40B4-BE49-F238E27FC236}">
                <a16:creationId xmlns:a16="http://schemas.microsoft.com/office/drawing/2014/main" id="{13A6444F-7F7F-4E32-AAA8-F1C9EF25D7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ABDA70B8-6486-46B1-B4EB-76C58134D2C5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8AED225D-D78F-4D6B-A837-C2CAAD2F8C2F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区域适用性说明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710D95D-97D8-4A0E-9A5F-A63DA05EE6C6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0EF31075-7A0B-455A-8B7B-A5ADFB0C1B9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7254307"/>
              </p:ext>
            </p:extLst>
          </p:nvPr>
        </p:nvGraphicFramePr>
        <p:xfrm>
          <a:off x="693276" y="1805731"/>
          <a:ext cx="10805443" cy="11125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29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040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7346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26170">
                  <a:extLst>
                    <a:ext uri="{9D8B030D-6E8A-4147-A177-3AD203B41FA5}">
                      <a16:colId xmlns:a16="http://schemas.microsoft.com/office/drawing/2014/main" val="441894113"/>
                    </a:ext>
                  </a:extLst>
                </a:gridCol>
                <a:gridCol w="2326170">
                  <a:extLst>
                    <a:ext uri="{9D8B030D-6E8A-4147-A177-3AD203B41FA5}">
                      <a16:colId xmlns:a16="http://schemas.microsoft.com/office/drawing/2014/main" val="254101129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序号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文件版本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文件编码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更新人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更新时间</a:t>
                      </a:r>
                    </a:p>
                  </a:txBody>
                  <a:tcP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第一版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彭佳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2023.12.08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第二版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待定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彭佳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2023.12.20</a:t>
                      </a:r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90460426"/>
                  </a:ext>
                </a:extLst>
              </a:tr>
            </a:tbl>
          </a:graphicData>
        </a:graphic>
      </p:graphicFrame>
      <p:sp>
        <p:nvSpPr>
          <p:cNvPr id="11" name="矩形 10">
            <a:extLst>
              <a:ext uri="{FF2B5EF4-FFF2-40B4-BE49-F238E27FC236}">
                <a16:creationId xmlns:a16="http://schemas.microsoft.com/office/drawing/2014/main" id="{2B869AEB-4400-46ED-9A4D-C61170E2FC5F}"/>
              </a:ext>
            </a:extLst>
          </p:cNvPr>
          <p:cNvSpPr/>
          <p:nvPr/>
        </p:nvSpPr>
        <p:spPr>
          <a:xfrm>
            <a:off x="693276" y="1221653"/>
            <a:ext cx="42514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产品亮点及竞争力分析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版本记录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B18D91-5C97-4529-A19B-EF9929E35DF5}"/>
              </a:ext>
            </a:extLst>
          </p:cNvPr>
          <p:cNvSpPr/>
          <p:nvPr/>
        </p:nvSpPr>
        <p:spPr>
          <a:xfrm>
            <a:off x="693275" y="3434085"/>
            <a:ext cx="49439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产品亮点及竞争力分析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区域适用性说明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32351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B0789AE-6420-49E7-88B9-0EB437A138C3}"/>
              </a:ext>
            </a:extLst>
          </p:cNvPr>
          <p:cNvSpPr txBox="1"/>
          <p:nvPr/>
        </p:nvSpPr>
        <p:spPr>
          <a:xfrm>
            <a:off x="5542002" y="124507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8" name="组合 97">
            <a:extLst>
              <a:ext uri="{FF2B5EF4-FFF2-40B4-BE49-F238E27FC236}">
                <a16:creationId xmlns:a16="http://schemas.microsoft.com/office/drawing/2014/main" id="{EF33A144-6323-4FB9-A69A-FAC566803FDD}"/>
              </a:ext>
            </a:extLst>
          </p:cNvPr>
          <p:cNvGrpSpPr/>
          <p:nvPr/>
        </p:nvGrpSpPr>
        <p:grpSpPr>
          <a:xfrm>
            <a:off x="784340" y="1006458"/>
            <a:ext cx="4757662" cy="606274"/>
            <a:chOff x="1908347" y="2134782"/>
            <a:chExt cx="7208682" cy="1069334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5A7E2CC-663E-4653-A925-C618D80E145E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BD30984-329E-4E28-BE3E-6E8C548121C7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          产品研发理念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（可选项，可删除）</a:t>
              </a:r>
              <a:endParaRPr lang="zh-CN" altLang="en-US" sz="24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1" name="Rectangle 12">
              <a:extLst>
                <a:ext uri="{FF2B5EF4-FFF2-40B4-BE49-F238E27FC236}">
                  <a16:creationId xmlns:a16="http://schemas.microsoft.com/office/drawing/2014/main" id="{097C26A7-2E53-4801-A549-33AFEC0374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2" name="TextBox 106">
              <a:extLst>
                <a:ext uri="{FF2B5EF4-FFF2-40B4-BE49-F238E27FC236}">
                  <a16:creationId xmlns:a16="http://schemas.microsoft.com/office/drawing/2014/main" id="{F954863B-E5EB-4959-81EC-57B7FEA8034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一</a:t>
              </a:r>
            </a:p>
          </p:txBody>
        </p:sp>
      </p:grpSp>
      <p:grpSp>
        <p:nvGrpSpPr>
          <p:cNvPr id="18" name="组合 97">
            <a:extLst>
              <a:ext uri="{FF2B5EF4-FFF2-40B4-BE49-F238E27FC236}">
                <a16:creationId xmlns:a16="http://schemas.microsoft.com/office/drawing/2014/main" id="{39FFADB9-2CB9-45F2-99EF-CC46D9488F47}"/>
              </a:ext>
            </a:extLst>
          </p:cNvPr>
          <p:cNvGrpSpPr/>
          <p:nvPr/>
        </p:nvGrpSpPr>
        <p:grpSpPr>
          <a:xfrm>
            <a:off x="784340" y="1774835"/>
            <a:ext cx="4757662" cy="606274"/>
            <a:chOff x="1908347" y="2134782"/>
            <a:chExt cx="7208682" cy="1069334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03C13297-1197-4E0B-B1C3-30229CDA75CF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24059D3C-077E-46F4-838D-9C0F533947DD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产品外观与主要亮点介绍</a:t>
              </a:r>
              <a:endParaRPr lang="zh-CN" altLang="en-US" sz="16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1" name="Rectangle 12">
              <a:extLst>
                <a:ext uri="{FF2B5EF4-FFF2-40B4-BE49-F238E27FC236}">
                  <a16:creationId xmlns:a16="http://schemas.microsoft.com/office/drawing/2014/main" id="{B2E432C1-D013-4831-B110-B9DA517CC0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2" name="TextBox 106">
              <a:extLst>
                <a:ext uri="{FF2B5EF4-FFF2-40B4-BE49-F238E27FC236}">
                  <a16:creationId xmlns:a16="http://schemas.microsoft.com/office/drawing/2014/main" id="{3CE53ECD-4E1C-47F9-A8B4-E113D76077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二</a:t>
              </a:r>
            </a:p>
          </p:txBody>
        </p:sp>
      </p:grpSp>
      <p:grpSp>
        <p:nvGrpSpPr>
          <p:cNvPr id="23" name="组合 97">
            <a:extLst>
              <a:ext uri="{FF2B5EF4-FFF2-40B4-BE49-F238E27FC236}">
                <a16:creationId xmlns:a16="http://schemas.microsoft.com/office/drawing/2014/main" id="{FFCE5C4F-98B6-4F56-A697-E5D24DABAD82}"/>
              </a:ext>
            </a:extLst>
          </p:cNvPr>
          <p:cNvGrpSpPr/>
          <p:nvPr/>
        </p:nvGrpSpPr>
        <p:grpSpPr>
          <a:xfrm>
            <a:off x="784340" y="2546234"/>
            <a:ext cx="4757662" cy="606274"/>
            <a:chOff x="1908347" y="2134782"/>
            <a:chExt cx="7208682" cy="1069334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B8252162-A4DB-442F-A39D-1F286459B48F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E534AC40-172C-4EEB-9266-BD199D0A077A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</a:t>
              </a:r>
              <a:r>
                <a:rPr lang="en-US" altLang="zh-CN" sz="2400" b="1" dirty="0">
                  <a:latin typeface="微软雅黑" panose="020B0503020204020204" charset="-122"/>
                  <a:ea typeface="微软雅黑" panose="020B0503020204020204" charset="-122"/>
                </a:rPr>
                <a:t>FABE</a:t>
              </a:r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价值分析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（可删除）</a:t>
              </a:r>
            </a:p>
          </p:txBody>
        </p:sp>
        <p:sp>
          <p:nvSpPr>
            <p:cNvPr id="26" name="Rectangle 12">
              <a:extLst>
                <a:ext uri="{FF2B5EF4-FFF2-40B4-BE49-F238E27FC236}">
                  <a16:creationId xmlns:a16="http://schemas.microsoft.com/office/drawing/2014/main" id="{BA4DAF45-53C5-441F-9F81-FA90D99B56F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7" name="TextBox 106">
              <a:extLst>
                <a:ext uri="{FF2B5EF4-FFF2-40B4-BE49-F238E27FC236}">
                  <a16:creationId xmlns:a16="http://schemas.microsoft.com/office/drawing/2014/main" id="{13AD3A6A-47F4-400A-B776-09026D4884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三</a:t>
              </a:r>
            </a:p>
          </p:txBody>
        </p:sp>
      </p:grpSp>
      <p:grpSp>
        <p:nvGrpSpPr>
          <p:cNvPr id="28" name="组合 97">
            <a:extLst>
              <a:ext uri="{FF2B5EF4-FFF2-40B4-BE49-F238E27FC236}">
                <a16:creationId xmlns:a16="http://schemas.microsoft.com/office/drawing/2014/main" id="{862B0CE4-DD8C-42BC-90DE-DFA2872D946B}"/>
              </a:ext>
            </a:extLst>
          </p:cNvPr>
          <p:cNvGrpSpPr/>
          <p:nvPr/>
        </p:nvGrpSpPr>
        <p:grpSpPr>
          <a:xfrm>
            <a:off x="783033" y="3322277"/>
            <a:ext cx="4757662" cy="606274"/>
            <a:chOff x="1908347" y="2134782"/>
            <a:chExt cx="7208682" cy="1069334"/>
          </a:xfrm>
        </p:grpSpPr>
        <p:sp>
          <p:nvSpPr>
            <p:cNvPr id="29" name="Freeform 11">
              <a:extLst>
                <a:ext uri="{FF2B5EF4-FFF2-40B4-BE49-F238E27FC236}">
                  <a16:creationId xmlns:a16="http://schemas.microsoft.com/office/drawing/2014/main" id="{DD616520-8C7C-47EB-8D2C-A5847323A351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Freeform 10">
              <a:extLst>
                <a:ext uri="{FF2B5EF4-FFF2-40B4-BE49-F238E27FC236}">
                  <a16:creationId xmlns:a16="http://schemas.microsoft.com/office/drawing/2014/main" id="{A942D118-ADFF-4532-92F4-FB483537D114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产品参数</a:t>
              </a:r>
              <a:endParaRPr lang="zh-CN" altLang="en-US" sz="12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Rectangle 12">
              <a:extLst>
                <a:ext uri="{FF2B5EF4-FFF2-40B4-BE49-F238E27FC236}">
                  <a16:creationId xmlns:a16="http://schemas.microsoft.com/office/drawing/2014/main" id="{9CED3BBE-F5F1-4588-A0E2-51777EE33F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2" name="TextBox 106">
              <a:extLst>
                <a:ext uri="{FF2B5EF4-FFF2-40B4-BE49-F238E27FC236}">
                  <a16:creationId xmlns:a16="http://schemas.microsoft.com/office/drawing/2014/main" id="{59291E96-D3D7-4B99-A759-8907266001B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四</a:t>
              </a:r>
            </a:p>
          </p:txBody>
        </p:sp>
      </p:grpSp>
      <p:grpSp>
        <p:nvGrpSpPr>
          <p:cNvPr id="33" name="组合 97">
            <a:extLst>
              <a:ext uri="{FF2B5EF4-FFF2-40B4-BE49-F238E27FC236}">
                <a16:creationId xmlns:a16="http://schemas.microsoft.com/office/drawing/2014/main" id="{7AC4517B-2D30-4D0F-A462-E51A1469B56B}"/>
              </a:ext>
            </a:extLst>
          </p:cNvPr>
          <p:cNvGrpSpPr/>
          <p:nvPr/>
        </p:nvGrpSpPr>
        <p:grpSpPr>
          <a:xfrm>
            <a:off x="784340" y="4099971"/>
            <a:ext cx="4757662" cy="606274"/>
            <a:chOff x="1908347" y="2134782"/>
            <a:chExt cx="7208682" cy="1069334"/>
          </a:xfrm>
        </p:grpSpPr>
        <p:sp>
          <p:nvSpPr>
            <p:cNvPr id="34" name="Freeform 11">
              <a:extLst>
                <a:ext uri="{FF2B5EF4-FFF2-40B4-BE49-F238E27FC236}">
                  <a16:creationId xmlns:a16="http://schemas.microsoft.com/office/drawing/2014/main" id="{41C066B5-6AE2-4ED6-B326-CB9AF5446BC7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Freeform 10">
              <a:extLst>
                <a:ext uri="{FF2B5EF4-FFF2-40B4-BE49-F238E27FC236}">
                  <a16:creationId xmlns:a16="http://schemas.microsoft.com/office/drawing/2014/main" id="{818E5A74-C64A-4A96-BCA7-155B9CE0CC4D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安全性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（优势项重点写，无优势可删除）</a:t>
              </a:r>
            </a:p>
          </p:txBody>
        </p:sp>
        <p:sp>
          <p:nvSpPr>
            <p:cNvPr id="36" name="Rectangle 12">
              <a:extLst>
                <a:ext uri="{FF2B5EF4-FFF2-40B4-BE49-F238E27FC236}">
                  <a16:creationId xmlns:a16="http://schemas.microsoft.com/office/drawing/2014/main" id="{6E62B613-FD07-4AC8-B384-9E7CF752B79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TextBox 106">
              <a:extLst>
                <a:ext uri="{FF2B5EF4-FFF2-40B4-BE49-F238E27FC236}">
                  <a16:creationId xmlns:a16="http://schemas.microsoft.com/office/drawing/2014/main" id="{400D5D27-15E7-4644-AA24-CA7E8BAA5AD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五</a:t>
              </a:r>
            </a:p>
          </p:txBody>
        </p:sp>
      </p:grpSp>
      <p:grpSp>
        <p:nvGrpSpPr>
          <p:cNvPr id="38" name="组合 97">
            <a:extLst>
              <a:ext uri="{FF2B5EF4-FFF2-40B4-BE49-F238E27FC236}">
                <a16:creationId xmlns:a16="http://schemas.microsoft.com/office/drawing/2014/main" id="{D9D64824-0047-4B69-B94D-DAB2761DC3CF}"/>
              </a:ext>
            </a:extLst>
          </p:cNvPr>
          <p:cNvGrpSpPr/>
          <p:nvPr/>
        </p:nvGrpSpPr>
        <p:grpSpPr>
          <a:xfrm>
            <a:off x="6651305" y="1768614"/>
            <a:ext cx="4757662" cy="606274"/>
            <a:chOff x="1908347" y="2134782"/>
            <a:chExt cx="7208682" cy="1069334"/>
          </a:xfrm>
        </p:grpSpPr>
        <p:sp>
          <p:nvSpPr>
            <p:cNvPr id="39" name="Freeform 11">
              <a:extLst>
                <a:ext uri="{FF2B5EF4-FFF2-40B4-BE49-F238E27FC236}">
                  <a16:creationId xmlns:a16="http://schemas.microsoft.com/office/drawing/2014/main" id="{6A749702-3C66-4FDE-9C17-A1684B15E005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Freeform 10">
              <a:extLst>
                <a:ext uri="{FF2B5EF4-FFF2-40B4-BE49-F238E27FC236}">
                  <a16:creationId xmlns:a16="http://schemas.microsoft.com/office/drawing/2014/main" id="{32A286FD-461E-4BAC-A1E5-BFC9098C8A95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舒适性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（优势项重点写，无优势可删除）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Rectangle 12">
              <a:extLst>
                <a:ext uri="{FF2B5EF4-FFF2-40B4-BE49-F238E27FC236}">
                  <a16:creationId xmlns:a16="http://schemas.microsoft.com/office/drawing/2014/main" id="{801C6B93-D031-4114-86BC-183CE4B159B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2" name="TextBox 106">
              <a:extLst>
                <a:ext uri="{FF2B5EF4-FFF2-40B4-BE49-F238E27FC236}">
                  <a16:creationId xmlns:a16="http://schemas.microsoft.com/office/drawing/2014/main" id="{F173DFAE-13D7-4426-BCA2-1B2FB3DEADD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九</a:t>
              </a:r>
            </a:p>
          </p:txBody>
        </p:sp>
      </p:grpSp>
      <p:grpSp>
        <p:nvGrpSpPr>
          <p:cNvPr id="43" name="组合 97">
            <a:extLst>
              <a:ext uri="{FF2B5EF4-FFF2-40B4-BE49-F238E27FC236}">
                <a16:creationId xmlns:a16="http://schemas.microsoft.com/office/drawing/2014/main" id="{6E94A781-EB8A-41DF-A101-E4CC72DB464E}"/>
              </a:ext>
            </a:extLst>
          </p:cNvPr>
          <p:cNvGrpSpPr/>
          <p:nvPr/>
        </p:nvGrpSpPr>
        <p:grpSpPr>
          <a:xfrm>
            <a:off x="6651305" y="2530488"/>
            <a:ext cx="4757662" cy="606274"/>
            <a:chOff x="1908347" y="2134782"/>
            <a:chExt cx="7208682" cy="1069334"/>
          </a:xfrm>
        </p:grpSpPr>
        <p:sp>
          <p:nvSpPr>
            <p:cNvPr id="44" name="Freeform 11">
              <a:extLst>
                <a:ext uri="{FF2B5EF4-FFF2-40B4-BE49-F238E27FC236}">
                  <a16:creationId xmlns:a16="http://schemas.microsoft.com/office/drawing/2014/main" id="{9F1E2C3E-E688-4729-8C32-163FB6DABA2C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5" name="Freeform 10">
              <a:extLst>
                <a:ext uri="{FF2B5EF4-FFF2-40B4-BE49-F238E27FC236}">
                  <a16:creationId xmlns:a16="http://schemas.microsoft.com/office/drawing/2014/main" id="{372C2C11-C2B2-45BD-BB47-B91E84693A12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操控性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（优势项重点写，无优势可删除）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6" name="Rectangle 12">
              <a:extLst>
                <a:ext uri="{FF2B5EF4-FFF2-40B4-BE49-F238E27FC236}">
                  <a16:creationId xmlns:a16="http://schemas.microsoft.com/office/drawing/2014/main" id="{1D13307F-4AF9-4DC7-A4CD-5381D32A41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7" name="TextBox 106">
              <a:extLst>
                <a:ext uri="{FF2B5EF4-FFF2-40B4-BE49-F238E27FC236}">
                  <a16:creationId xmlns:a16="http://schemas.microsoft.com/office/drawing/2014/main" id="{4CA32701-FE8C-4C9B-900E-3E2D55CC02C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十</a:t>
              </a:r>
            </a:p>
          </p:txBody>
        </p:sp>
      </p:grpSp>
      <p:grpSp>
        <p:nvGrpSpPr>
          <p:cNvPr id="48" name="组合 97">
            <a:extLst>
              <a:ext uri="{FF2B5EF4-FFF2-40B4-BE49-F238E27FC236}">
                <a16:creationId xmlns:a16="http://schemas.microsoft.com/office/drawing/2014/main" id="{3FCC97D2-848B-411F-9777-BFB0D1C16763}"/>
              </a:ext>
            </a:extLst>
          </p:cNvPr>
          <p:cNvGrpSpPr/>
          <p:nvPr/>
        </p:nvGrpSpPr>
        <p:grpSpPr>
          <a:xfrm>
            <a:off x="6649998" y="3306531"/>
            <a:ext cx="4757662" cy="606274"/>
            <a:chOff x="1908347" y="2134782"/>
            <a:chExt cx="7208682" cy="1069334"/>
          </a:xfrm>
        </p:grpSpPr>
        <p:sp>
          <p:nvSpPr>
            <p:cNvPr id="49" name="Freeform 11">
              <a:extLst>
                <a:ext uri="{FF2B5EF4-FFF2-40B4-BE49-F238E27FC236}">
                  <a16:creationId xmlns:a16="http://schemas.microsoft.com/office/drawing/2014/main" id="{E4D5E193-A2AE-4AB2-8942-09F039644032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95BE4FD-D513-48E4-882B-7294B57119FD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维修便利性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（优势项重点写，无优势可删除）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1" name="Rectangle 12">
              <a:extLst>
                <a:ext uri="{FF2B5EF4-FFF2-40B4-BE49-F238E27FC236}">
                  <a16:creationId xmlns:a16="http://schemas.microsoft.com/office/drawing/2014/main" id="{4CD7E27B-B24B-4E21-ACFE-B0D4806544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2" name="TextBox 106">
              <a:extLst>
                <a:ext uri="{FF2B5EF4-FFF2-40B4-BE49-F238E27FC236}">
                  <a16:creationId xmlns:a16="http://schemas.microsoft.com/office/drawing/2014/main" id="{0FFABAFD-2872-4EBD-97EE-EC067914311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38817" y="2324111"/>
              <a:ext cx="1212470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十一</a:t>
              </a:r>
            </a:p>
          </p:txBody>
        </p:sp>
      </p:grpSp>
      <p:grpSp>
        <p:nvGrpSpPr>
          <p:cNvPr id="53" name="组合 97">
            <a:extLst>
              <a:ext uri="{FF2B5EF4-FFF2-40B4-BE49-F238E27FC236}">
                <a16:creationId xmlns:a16="http://schemas.microsoft.com/office/drawing/2014/main" id="{409B7A74-3018-4BFF-997D-6282E0762620}"/>
              </a:ext>
            </a:extLst>
          </p:cNvPr>
          <p:cNvGrpSpPr/>
          <p:nvPr/>
        </p:nvGrpSpPr>
        <p:grpSpPr>
          <a:xfrm>
            <a:off x="6649998" y="4093750"/>
            <a:ext cx="4757662" cy="606274"/>
            <a:chOff x="1908347" y="2134782"/>
            <a:chExt cx="7208682" cy="1069334"/>
          </a:xfrm>
        </p:grpSpPr>
        <p:sp>
          <p:nvSpPr>
            <p:cNvPr id="54" name="Freeform 11">
              <a:extLst>
                <a:ext uri="{FF2B5EF4-FFF2-40B4-BE49-F238E27FC236}">
                  <a16:creationId xmlns:a16="http://schemas.microsoft.com/office/drawing/2014/main" id="{608AB8C4-FCBB-4A48-A100-6F25F2CE76AC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5" name="Freeform 10">
              <a:extLst>
                <a:ext uri="{FF2B5EF4-FFF2-40B4-BE49-F238E27FC236}">
                  <a16:creationId xmlns:a16="http://schemas.microsoft.com/office/drawing/2014/main" id="{C68B0F73-F41C-4096-8204-A0AFA0AB0049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智能化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（优势项重点写，无优势可删除）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6" name="Rectangle 12">
              <a:extLst>
                <a:ext uri="{FF2B5EF4-FFF2-40B4-BE49-F238E27FC236}">
                  <a16:creationId xmlns:a16="http://schemas.microsoft.com/office/drawing/2014/main" id="{92BDE869-CEEE-493B-ADFE-FF97B4804C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7" name="TextBox 106">
              <a:extLst>
                <a:ext uri="{FF2B5EF4-FFF2-40B4-BE49-F238E27FC236}">
                  <a16:creationId xmlns:a16="http://schemas.microsoft.com/office/drawing/2014/main" id="{4F4DF572-6340-4851-9B97-01AEBB3306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1212470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十二</a:t>
              </a:r>
            </a:p>
          </p:txBody>
        </p:sp>
      </p:grpSp>
      <p:grpSp>
        <p:nvGrpSpPr>
          <p:cNvPr id="58" name="组合 97">
            <a:extLst>
              <a:ext uri="{FF2B5EF4-FFF2-40B4-BE49-F238E27FC236}">
                <a16:creationId xmlns:a16="http://schemas.microsoft.com/office/drawing/2014/main" id="{645FEC98-DBF0-48F4-95EA-EB41831AF55A}"/>
              </a:ext>
            </a:extLst>
          </p:cNvPr>
          <p:cNvGrpSpPr/>
          <p:nvPr/>
        </p:nvGrpSpPr>
        <p:grpSpPr>
          <a:xfrm>
            <a:off x="6648691" y="4877665"/>
            <a:ext cx="4757662" cy="606274"/>
            <a:chOff x="1908347" y="2134782"/>
            <a:chExt cx="7208682" cy="1069334"/>
          </a:xfrm>
        </p:grpSpPr>
        <p:sp>
          <p:nvSpPr>
            <p:cNvPr id="59" name="Freeform 11">
              <a:extLst>
                <a:ext uri="{FF2B5EF4-FFF2-40B4-BE49-F238E27FC236}">
                  <a16:creationId xmlns:a16="http://schemas.microsoft.com/office/drawing/2014/main" id="{87B0E27F-A28E-49D9-AC55-42DC1303BD15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0" name="Freeform 10">
              <a:extLst>
                <a:ext uri="{FF2B5EF4-FFF2-40B4-BE49-F238E27FC236}">
                  <a16:creationId xmlns:a16="http://schemas.microsoft.com/office/drawing/2014/main" id="{ECF7C8B3-6E66-4D58-9B5F-842FB3FC450B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核心优势总结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（可选项，可删除）</a:t>
              </a:r>
              <a:endParaRPr lang="zh-CN" altLang="en-US" sz="2400" b="1" dirty="0">
                <a:solidFill>
                  <a:srgbClr val="FF000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1" name="Rectangle 12">
              <a:extLst>
                <a:ext uri="{FF2B5EF4-FFF2-40B4-BE49-F238E27FC236}">
                  <a16:creationId xmlns:a16="http://schemas.microsoft.com/office/drawing/2014/main" id="{A2404E79-3215-4C72-8F75-E4BAA36D5C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2" name="TextBox 106">
              <a:extLst>
                <a:ext uri="{FF2B5EF4-FFF2-40B4-BE49-F238E27FC236}">
                  <a16:creationId xmlns:a16="http://schemas.microsoft.com/office/drawing/2014/main" id="{3FDF44A6-1BCF-405B-9974-4FB6C0792CE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5" y="2337938"/>
              <a:ext cx="1212470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十三</a:t>
              </a:r>
            </a:p>
          </p:txBody>
        </p:sp>
      </p:grpSp>
      <p:grpSp>
        <p:nvGrpSpPr>
          <p:cNvPr id="63" name="组合 97">
            <a:extLst>
              <a:ext uri="{FF2B5EF4-FFF2-40B4-BE49-F238E27FC236}">
                <a16:creationId xmlns:a16="http://schemas.microsoft.com/office/drawing/2014/main" id="{0847B278-3A26-4777-9C2E-B03E44A5C274}"/>
              </a:ext>
            </a:extLst>
          </p:cNvPr>
          <p:cNvGrpSpPr/>
          <p:nvPr/>
        </p:nvGrpSpPr>
        <p:grpSpPr>
          <a:xfrm>
            <a:off x="783033" y="4877665"/>
            <a:ext cx="4757662" cy="606274"/>
            <a:chOff x="1908347" y="2134782"/>
            <a:chExt cx="7208682" cy="1069334"/>
          </a:xfrm>
        </p:grpSpPr>
        <p:sp>
          <p:nvSpPr>
            <p:cNvPr id="64" name="Freeform 11">
              <a:extLst>
                <a:ext uri="{FF2B5EF4-FFF2-40B4-BE49-F238E27FC236}">
                  <a16:creationId xmlns:a16="http://schemas.microsoft.com/office/drawing/2014/main" id="{8A23A5BB-FE98-419B-B2FA-68CC955C8305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5" name="Freeform 10">
              <a:extLst>
                <a:ext uri="{FF2B5EF4-FFF2-40B4-BE49-F238E27FC236}">
                  <a16:creationId xmlns:a16="http://schemas.microsoft.com/office/drawing/2014/main" id="{4861F8D7-2980-4D6E-BD3D-D98340D54F56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可靠性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（优势项重点写，没有优势可删除）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6" name="Rectangle 12">
              <a:extLst>
                <a:ext uri="{FF2B5EF4-FFF2-40B4-BE49-F238E27FC236}">
                  <a16:creationId xmlns:a16="http://schemas.microsoft.com/office/drawing/2014/main" id="{C555692E-852E-45B7-A11D-B852FD9DF1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7" name="TextBox 106">
              <a:extLst>
                <a:ext uri="{FF2B5EF4-FFF2-40B4-BE49-F238E27FC236}">
                  <a16:creationId xmlns:a16="http://schemas.microsoft.com/office/drawing/2014/main" id="{9FC78BC3-B85F-41F3-91CF-8A8103F5BE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六</a:t>
              </a:r>
            </a:p>
          </p:txBody>
        </p:sp>
      </p:grpSp>
      <p:grpSp>
        <p:nvGrpSpPr>
          <p:cNvPr id="70" name="组合 97">
            <a:extLst>
              <a:ext uri="{FF2B5EF4-FFF2-40B4-BE49-F238E27FC236}">
                <a16:creationId xmlns:a16="http://schemas.microsoft.com/office/drawing/2014/main" id="{DAC05897-30EC-4C6E-B0B8-E1434E3CDD41}"/>
              </a:ext>
            </a:extLst>
          </p:cNvPr>
          <p:cNvGrpSpPr/>
          <p:nvPr/>
        </p:nvGrpSpPr>
        <p:grpSpPr>
          <a:xfrm>
            <a:off x="6649998" y="1006740"/>
            <a:ext cx="4757662" cy="606274"/>
            <a:chOff x="1908347" y="2134782"/>
            <a:chExt cx="7208682" cy="1069334"/>
          </a:xfrm>
        </p:grpSpPr>
        <p:sp>
          <p:nvSpPr>
            <p:cNvPr id="71" name="Freeform 11">
              <a:extLst>
                <a:ext uri="{FF2B5EF4-FFF2-40B4-BE49-F238E27FC236}">
                  <a16:creationId xmlns:a16="http://schemas.microsoft.com/office/drawing/2014/main" id="{A45057B0-0858-40D7-809F-8FDD26E4D583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Freeform 10">
              <a:extLst>
                <a:ext uri="{FF2B5EF4-FFF2-40B4-BE49-F238E27FC236}">
                  <a16:creationId xmlns:a16="http://schemas.microsoft.com/office/drawing/2014/main" id="{D1B51956-27F7-407D-9FDD-35ED7529AE73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工况适应性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（优势项重点写，无优势可删除）</a:t>
              </a:r>
            </a:p>
          </p:txBody>
        </p:sp>
        <p:sp>
          <p:nvSpPr>
            <p:cNvPr id="73" name="Rectangle 12">
              <a:extLst>
                <a:ext uri="{FF2B5EF4-FFF2-40B4-BE49-F238E27FC236}">
                  <a16:creationId xmlns:a16="http://schemas.microsoft.com/office/drawing/2014/main" id="{7C03CECB-6DBE-44BE-BFEF-328EA0EDCE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4" name="TextBox 106">
              <a:extLst>
                <a:ext uri="{FF2B5EF4-FFF2-40B4-BE49-F238E27FC236}">
                  <a16:creationId xmlns:a16="http://schemas.microsoft.com/office/drawing/2014/main" id="{AE220D67-2E55-41C3-8E59-6F912DD4CA5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八</a:t>
              </a:r>
            </a:p>
          </p:txBody>
        </p:sp>
      </p:grpSp>
      <p:grpSp>
        <p:nvGrpSpPr>
          <p:cNvPr id="75" name="组合 97">
            <a:extLst>
              <a:ext uri="{FF2B5EF4-FFF2-40B4-BE49-F238E27FC236}">
                <a16:creationId xmlns:a16="http://schemas.microsoft.com/office/drawing/2014/main" id="{8D099E5C-0F2A-4571-A838-2B83477E9606}"/>
              </a:ext>
            </a:extLst>
          </p:cNvPr>
          <p:cNvGrpSpPr/>
          <p:nvPr/>
        </p:nvGrpSpPr>
        <p:grpSpPr>
          <a:xfrm>
            <a:off x="6642526" y="5642962"/>
            <a:ext cx="4757662" cy="606274"/>
            <a:chOff x="1908347" y="2134782"/>
            <a:chExt cx="7208682" cy="1069334"/>
          </a:xfrm>
        </p:grpSpPr>
        <p:sp>
          <p:nvSpPr>
            <p:cNvPr id="76" name="Freeform 11">
              <a:extLst>
                <a:ext uri="{FF2B5EF4-FFF2-40B4-BE49-F238E27FC236}">
                  <a16:creationId xmlns:a16="http://schemas.microsoft.com/office/drawing/2014/main" id="{D80F62BF-018A-45AC-9D78-ADD2C5C44D96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7" name="Freeform 10">
              <a:extLst>
                <a:ext uri="{FF2B5EF4-FFF2-40B4-BE49-F238E27FC236}">
                  <a16:creationId xmlns:a16="http://schemas.microsoft.com/office/drawing/2014/main" id="{9EE785D7-0ABA-4124-AB27-4A5657D3041B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施工案例</a:t>
              </a:r>
            </a:p>
          </p:txBody>
        </p:sp>
        <p:sp>
          <p:nvSpPr>
            <p:cNvPr id="78" name="Rectangle 12">
              <a:extLst>
                <a:ext uri="{FF2B5EF4-FFF2-40B4-BE49-F238E27FC236}">
                  <a16:creationId xmlns:a16="http://schemas.microsoft.com/office/drawing/2014/main" id="{5CB491A9-9311-4F36-B781-AC80E4A532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9" name="TextBox 106">
              <a:extLst>
                <a:ext uri="{FF2B5EF4-FFF2-40B4-BE49-F238E27FC236}">
                  <a16:creationId xmlns:a16="http://schemas.microsoft.com/office/drawing/2014/main" id="{E229607D-3368-4BF4-ACB7-DB8AF5B2766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5" y="2337938"/>
              <a:ext cx="1212470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十四</a:t>
              </a:r>
            </a:p>
          </p:txBody>
        </p:sp>
      </p:grpSp>
      <p:grpSp>
        <p:nvGrpSpPr>
          <p:cNvPr id="80" name="组合 97">
            <a:extLst>
              <a:ext uri="{FF2B5EF4-FFF2-40B4-BE49-F238E27FC236}">
                <a16:creationId xmlns:a16="http://schemas.microsoft.com/office/drawing/2014/main" id="{51903E28-2119-4EBB-ABBA-5CF0B053DB2D}"/>
              </a:ext>
            </a:extLst>
          </p:cNvPr>
          <p:cNvGrpSpPr/>
          <p:nvPr/>
        </p:nvGrpSpPr>
        <p:grpSpPr>
          <a:xfrm>
            <a:off x="776868" y="5642962"/>
            <a:ext cx="4757662" cy="606274"/>
            <a:chOff x="1908347" y="2134782"/>
            <a:chExt cx="7208682" cy="1069334"/>
          </a:xfrm>
        </p:grpSpPr>
        <p:sp>
          <p:nvSpPr>
            <p:cNvPr id="81" name="Freeform 11">
              <a:extLst>
                <a:ext uri="{FF2B5EF4-FFF2-40B4-BE49-F238E27FC236}">
                  <a16:creationId xmlns:a16="http://schemas.microsoft.com/office/drawing/2014/main" id="{3A59A885-5B7F-4DC4-8C0C-2586A6AF9847}"/>
                </a:ext>
              </a:extLst>
            </p:cNvPr>
            <p:cNvSpPr/>
            <p:nvPr/>
          </p:nvSpPr>
          <p:spPr bwMode="auto">
            <a:xfrm>
              <a:off x="1908347" y="2134782"/>
              <a:ext cx="1528552" cy="146778"/>
            </a:xfrm>
            <a:custGeom>
              <a:avLst/>
              <a:gdLst/>
              <a:ahLst/>
              <a:cxnLst>
                <a:cxn ang="0">
                  <a:pos x="111" y="0"/>
                </a:cxn>
                <a:cxn ang="0">
                  <a:pos x="1045" y="0"/>
                </a:cxn>
                <a:cxn ang="0">
                  <a:pos x="1156" y="142"/>
                </a:cxn>
                <a:cxn ang="0">
                  <a:pos x="0" y="142"/>
                </a:cxn>
                <a:cxn ang="0">
                  <a:pos x="111" y="0"/>
                </a:cxn>
              </a:cxnLst>
              <a:rect l="0" t="0" r="r" b="b"/>
              <a:pathLst>
                <a:path w="1156" h="142">
                  <a:moveTo>
                    <a:pt x="111" y="0"/>
                  </a:moveTo>
                  <a:lnTo>
                    <a:pt x="1045" y="0"/>
                  </a:lnTo>
                  <a:lnTo>
                    <a:pt x="1156" y="142"/>
                  </a:lnTo>
                  <a:lnTo>
                    <a:pt x="0" y="142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006BA0"/>
            </a:solidFill>
            <a:ln w="9525">
              <a:noFill/>
              <a:round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2" name="Freeform 10">
              <a:extLst>
                <a:ext uri="{FF2B5EF4-FFF2-40B4-BE49-F238E27FC236}">
                  <a16:creationId xmlns:a16="http://schemas.microsoft.com/office/drawing/2014/main" id="{6465496B-4907-4B9D-9D23-AC00F6E4F111}"/>
                </a:ext>
              </a:extLst>
            </p:cNvPr>
            <p:cNvSpPr/>
            <p:nvPr/>
          </p:nvSpPr>
          <p:spPr bwMode="auto">
            <a:xfrm>
              <a:off x="1921649" y="2258384"/>
              <a:ext cx="7195380" cy="945732"/>
            </a:xfrm>
            <a:custGeom>
              <a:avLst/>
              <a:gdLst/>
              <a:ahLst/>
              <a:cxnLst>
                <a:cxn ang="0">
                  <a:pos x="97" y="0"/>
                </a:cxn>
                <a:cxn ang="0">
                  <a:pos x="8475" y="0"/>
                </a:cxn>
                <a:cxn ang="0">
                  <a:pos x="8676" y="202"/>
                </a:cxn>
                <a:cxn ang="0">
                  <a:pos x="8676" y="788"/>
                </a:cxn>
                <a:cxn ang="0">
                  <a:pos x="8579" y="884"/>
                </a:cxn>
                <a:cxn ang="0">
                  <a:pos x="97" y="884"/>
                </a:cxn>
                <a:cxn ang="0">
                  <a:pos x="0" y="788"/>
                </a:cxn>
                <a:cxn ang="0">
                  <a:pos x="0" y="96"/>
                </a:cxn>
                <a:cxn ang="0">
                  <a:pos x="97" y="0"/>
                </a:cxn>
              </a:cxnLst>
              <a:rect l="0" t="0" r="r" b="b"/>
              <a:pathLst>
                <a:path w="8676" h="884">
                  <a:moveTo>
                    <a:pt x="97" y="0"/>
                  </a:moveTo>
                  <a:lnTo>
                    <a:pt x="8475" y="0"/>
                  </a:lnTo>
                  <a:lnTo>
                    <a:pt x="8676" y="202"/>
                  </a:lnTo>
                  <a:lnTo>
                    <a:pt x="8676" y="788"/>
                  </a:lnTo>
                  <a:cubicBezTo>
                    <a:pt x="8676" y="841"/>
                    <a:pt x="8632" y="884"/>
                    <a:pt x="8579" y="884"/>
                  </a:cubicBezTo>
                  <a:lnTo>
                    <a:pt x="97" y="884"/>
                  </a:lnTo>
                  <a:cubicBezTo>
                    <a:pt x="44" y="884"/>
                    <a:pt x="0" y="841"/>
                    <a:pt x="0" y="788"/>
                  </a:cubicBezTo>
                  <a:lnTo>
                    <a:pt x="0" y="96"/>
                  </a:lnTo>
                  <a:cubicBezTo>
                    <a:pt x="0" y="43"/>
                    <a:pt x="44" y="0"/>
                    <a:pt x="97" y="0"/>
                  </a:cubicBezTo>
                  <a:close/>
                </a:path>
              </a:pathLst>
            </a:custGeom>
            <a:solidFill>
              <a:srgbClr val="FFFFFF"/>
            </a:solidFill>
            <a:ln w="19050" cap="flat" cmpd="sng">
              <a:solidFill>
                <a:srgbClr val="A8A9AD"/>
              </a:solidFill>
              <a:round/>
            </a:ln>
          </p:spPr>
          <p:txBody>
            <a:bodyPr anchor="ctr"/>
            <a:lstStyle/>
            <a:p>
              <a:r>
                <a:rPr lang="zh-CN" altLang="en-US" sz="2400" b="1" dirty="0">
                  <a:latin typeface="微软雅黑" panose="020B0503020204020204" charset="-122"/>
                  <a:ea typeface="微软雅黑" panose="020B0503020204020204" charset="-122"/>
                </a:rPr>
                <a:t>          环保性、经济性</a:t>
              </a:r>
              <a:r>
                <a:rPr lang="zh-CN" altLang="en-US" sz="1200" b="1" dirty="0">
                  <a:solidFill>
                    <a:srgbClr val="FF0000"/>
                  </a:solidFill>
                  <a:latin typeface="微软雅黑" panose="020B0503020204020204" charset="-122"/>
                  <a:ea typeface="微软雅黑" panose="020B0503020204020204" charset="-122"/>
                </a:rPr>
                <a:t>（没有优势可删除）</a:t>
              </a:r>
              <a:endParaRPr lang="zh-CN" altLang="en-US" sz="1200" b="1" dirty="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3" name="Rectangle 12">
              <a:extLst>
                <a:ext uri="{FF2B5EF4-FFF2-40B4-BE49-F238E27FC236}">
                  <a16:creationId xmlns:a16="http://schemas.microsoft.com/office/drawing/2014/main" id="{76849612-5C52-432D-93D9-C76015FA07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74662" y="2151582"/>
              <a:ext cx="1195922" cy="980191"/>
            </a:xfrm>
            <a:prstGeom prst="rect">
              <a:avLst/>
            </a:prstGeom>
            <a:solidFill>
              <a:srgbClr val="00479D"/>
            </a:solidFill>
            <a:ln w="9525">
              <a:noFill/>
              <a:miter lim="800000"/>
            </a:ln>
          </p:spPr>
          <p:txBody>
            <a:bodyPr/>
            <a:lstStyle/>
            <a:p>
              <a:endParaRPr lang="zh-CN" altLang="en-US" sz="2400" b="1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84" name="TextBox 106">
              <a:extLst>
                <a:ext uri="{FF2B5EF4-FFF2-40B4-BE49-F238E27FC236}">
                  <a16:creationId xmlns:a16="http://schemas.microsoft.com/office/drawing/2014/main" id="{7463709A-B35F-49A9-B384-3A43434B63D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51354" y="2337938"/>
              <a:ext cx="746136" cy="81427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none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rgbClr val="FFFFFF"/>
                  </a:solidFill>
                  <a:latin typeface="微软雅黑" panose="020B0503020204020204" charset="-122"/>
                  <a:ea typeface="微软雅黑" panose="020B0503020204020204" charset="-122"/>
                </a:rPr>
                <a:t>七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50959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1">
            <a:extLst>
              <a:ext uri="{FF2B5EF4-FFF2-40B4-BE49-F238E27FC236}">
                <a16:creationId xmlns:a16="http://schemas.microsoft.com/office/drawing/2014/main" id="{AE6771BC-8C35-963F-814F-844A27C5A6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09771"/>
            <a:ext cx="8445402" cy="6050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1663"/>
            <a:ext cx="1390650" cy="728108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4F54BC9C-3501-4AC2-9947-1C76A554CFD3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5" name="文本框 4"/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产品外观与主要亮点介绍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矩形 5"/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D14DE172-8442-9724-D6AB-4FD1F1D54992}"/>
              </a:ext>
            </a:extLst>
          </p:cNvPr>
          <p:cNvSpPr txBox="1"/>
          <p:nvPr/>
        </p:nvSpPr>
        <p:spPr>
          <a:xfrm>
            <a:off x="8442672" y="809771"/>
            <a:ext cx="1266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参数配置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59E29A5B-0F49-4C42-5196-B1DCC5ABF65B}"/>
              </a:ext>
            </a:extLst>
          </p:cNvPr>
          <p:cNvSpPr txBox="1"/>
          <p:nvPr/>
        </p:nvSpPr>
        <p:spPr>
          <a:xfrm>
            <a:off x="8474682" y="1256285"/>
            <a:ext cx="36269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操作重量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kg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发动机额定功率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kw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铲斗容量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m³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斗杆挖掘力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铲斗挖掘力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KN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最大挖掘半径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mm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F61B3F78-B7E0-0D8B-C9DC-7FF5A3F8659B}"/>
              </a:ext>
            </a:extLst>
          </p:cNvPr>
          <p:cNvSpPr txBox="1"/>
          <p:nvPr/>
        </p:nvSpPr>
        <p:spPr>
          <a:xfrm>
            <a:off x="8509785" y="3339850"/>
            <a:ext cx="35918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广泛用于大型露天煤矿、港口建设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基础设施建设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21FBF61D-C978-1382-0A31-AB4E9A0898F7}"/>
              </a:ext>
            </a:extLst>
          </p:cNvPr>
          <p:cNvSpPr txBox="1"/>
          <p:nvPr/>
        </p:nvSpPr>
        <p:spPr>
          <a:xfrm>
            <a:off x="8509785" y="4962660"/>
            <a:ext cx="35918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整机效率提高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5%</a:t>
            </a:r>
            <a:r>
              <a:rPr lang="zh-CN" altLang="en-US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，同时油耗降低</a:t>
            </a:r>
            <a:r>
              <a:rPr lang="en-US" altLang="zh-CN" sz="1400" b="1" dirty="0">
                <a:solidFill>
                  <a:schemeClr val="accent5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4%</a:t>
            </a: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多机具液压系统更精准，压力流量可调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电加热气悬浮座椅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Ø"/>
            </a:pP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。。。</a:t>
            </a:r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9C264AF7-9E19-42F1-BFF7-214C2F6CE9E2}"/>
              </a:ext>
            </a:extLst>
          </p:cNvPr>
          <p:cNvCxnSpPr>
            <a:cxnSpLocks/>
          </p:cNvCxnSpPr>
          <p:nvPr/>
        </p:nvCxnSpPr>
        <p:spPr>
          <a:xfrm>
            <a:off x="8420100" y="1182907"/>
            <a:ext cx="378123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>
            <a:extLst>
              <a:ext uri="{FF2B5EF4-FFF2-40B4-BE49-F238E27FC236}">
                <a16:creationId xmlns:a16="http://schemas.microsoft.com/office/drawing/2014/main" id="{816DCE0B-A8EF-4122-AA80-5803033F0E0A}"/>
              </a:ext>
            </a:extLst>
          </p:cNvPr>
          <p:cNvCxnSpPr>
            <a:cxnSpLocks/>
          </p:cNvCxnSpPr>
          <p:nvPr/>
        </p:nvCxnSpPr>
        <p:spPr>
          <a:xfrm>
            <a:off x="8420100" y="3234834"/>
            <a:ext cx="378123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2CF2B8E1-364F-4624-9438-1E66C4B98504}"/>
              </a:ext>
            </a:extLst>
          </p:cNvPr>
          <p:cNvCxnSpPr>
            <a:cxnSpLocks/>
          </p:cNvCxnSpPr>
          <p:nvPr/>
        </p:nvCxnSpPr>
        <p:spPr>
          <a:xfrm>
            <a:off x="8420100" y="4816321"/>
            <a:ext cx="3781231" cy="0"/>
          </a:xfrm>
          <a:prstGeom prst="line">
            <a:avLst/>
          </a:prstGeom>
          <a:ln w="38100">
            <a:solidFill>
              <a:schemeClr val="accent5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>
            <a:extLst>
              <a:ext uri="{FF2B5EF4-FFF2-40B4-BE49-F238E27FC236}">
                <a16:creationId xmlns:a16="http://schemas.microsoft.com/office/drawing/2014/main" id="{77D1BA4A-A9C4-414F-83D6-C791160E8AB6}"/>
              </a:ext>
            </a:extLst>
          </p:cNvPr>
          <p:cNvSpPr txBox="1"/>
          <p:nvPr/>
        </p:nvSpPr>
        <p:spPr>
          <a:xfrm>
            <a:off x="8442672" y="2855460"/>
            <a:ext cx="34536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适用场景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（如不确定实际工况场景删除）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4B4B40A6-F350-46E3-8B1B-9EAA67D71443}"/>
              </a:ext>
            </a:extLst>
          </p:cNvPr>
          <p:cNvSpPr txBox="1"/>
          <p:nvPr/>
        </p:nvSpPr>
        <p:spPr>
          <a:xfrm>
            <a:off x="8442672" y="4430994"/>
            <a:ext cx="41486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产品亮点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（使用用户能够感知的语言描述）</a:t>
            </a:r>
            <a:endParaRPr lang="zh-CN" altLang="en-US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8FF34A2-B084-4CBB-B091-8FFD1AD29883}"/>
              </a:ext>
            </a:extLst>
          </p:cNvPr>
          <p:cNvSpPr/>
          <p:nvPr/>
        </p:nvSpPr>
        <p:spPr>
          <a:xfrm>
            <a:off x="6455376" y="303034"/>
            <a:ext cx="41088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1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需海外市场与技术支持部更换整机图片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349891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C4282CE-FFF9-4630-8DD5-3D02C1377A37}"/>
              </a:ext>
            </a:extLst>
          </p:cNvPr>
          <p:cNvSpPr/>
          <p:nvPr/>
        </p:nvSpPr>
        <p:spPr>
          <a:xfrm>
            <a:off x="443130" y="811727"/>
            <a:ext cx="2954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获奖证书或宣传采访类视频</a:t>
            </a:r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1528A231-AAF2-4C97-A854-D309FD6B1017}"/>
              </a:ext>
            </a:extLst>
          </p:cNvPr>
          <p:cNvSpPr/>
          <p:nvPr/>
        </p:nvSpPr>
        <p:spPr>
          <a:xfrm>
            <a:off x="443130" y="1181059"/>
            <a:ext cx="61863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需要海外市场与技术支持部协助提供，如没有，此页可删除</a:t>
            </a:r>
            <a:endParaRPr lang="zh-CN" altLang="en-US" dirty="0">
              <a:solidFill>
                <a:srgbClr val="FF0000"/>
              </a:solidFill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DFB95464-3102-4BBF-9CF8-BB9CAC43C695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21F51676-FD07-49AB-AFB4-F07388959BE1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一、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产品外观与主要亮点介绍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0D0E0483-126D-4A2B-BE20-020BF07788E3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1528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aphicFrame>
        <p:nvGraphicFramePr>
          <p:cNvPr id="5" name="Group 7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33885869"/>
              </p:ext>
            </p:extLst>
          </p:nvPr>
        </p:nvGraphicFramePr>
        <p:xfrm>
          <a:off x="180288" y="942975"/>
          <a:ext cx="11809095" cy="5624285"/>
        </p:xfrm>
        <a:graphic>
          <a:graphicData uri="http://schemas.openxmlformats.org/drawingml/2006/table">
            <a:tbl>
              <a:tblPr/>
              <a:tblGrid>
                <a:gridCol w="77406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385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88036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77761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99148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82429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序号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（因为）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优势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（所以）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利益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（对您而言）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证据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（举例说明）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104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</a:t>
                      </a: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徐工定制低速大扭矩发动机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indent="-342900">
                        <a:buFont typeface="+mj-ea"/>
                        <a:buAutoNum type="circleNumDbPlain"/>
                      </a:pP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峰值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扭矩可达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2170</a:t>
                      </a:r>
                      <a:r>
                        <a:rPr lang="en-US" altLang="zh-CN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Nm</a:t>
                      </a:r>
                      <a:r>
                        <a:rPr lang="zh-CN" altLang="en-US" sz="140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1300</a:t>
                      </a: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～</a:t>
                      </a:r>
                      <a:r>
                        <a:rPr lang="en-US" altLang="zh-CN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2100rpm</a:t>
                      </a: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常用工作转速下扭矩同级别领先；</a:t>
                      </a:r>
                      <a:endParaRPr kumimoji="0" lang="en-US" altLang="zh-CN" sz="1400" b="0" i="0" u="none" strike="noStrike" kern="1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  <a:defRPr/>
                      </a:pPr>
                      <a:r>
                        <a:rPr lang="zh-CN" altLang="en-US" sz="1400" dirty="0">
                          <a:solidFill>
                            <a:srgbClr val="FF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无</a:t>
                      </a:r>
                      <a:r>
                        <a:rPr lang="en-US" altLang="zh-CN" sz="1400" b="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EGR</a:t>
                      </a:r>
                      <a:r>
                        <a:rPr lang="zh-CN" altLang="en-US" sz="1400" b="0" kern="100" dirty="0">
                          <a:solidFill>
                            <a:srgbClr val="FF0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（废气再循环）装置</a:t>
                      </a: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lang="en-US" altLang="zh-CN" sz="1400" b="0" kern="1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低速大扭矩输出、启动性能好，响应速度快</a:t>
                      </a:r>
                      <a:r>
                        <a:rPr lang="zh-CN" altLang="en-US" sz="1400" b="0" kern="1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；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功率储备足，功率衰减小、高原适应性好；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342900" marR="0" lvl="0" indent="-34290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AutoNum type="circleNumDbPlain"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油品适应性好、使用成本低。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894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endParaRPr kumimoji="0" lang="zh-CN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lang="zh-CN" altLang="en-US" sz="140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同级别最大排量主泵</a:t>
                      </a: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vl="0" indent="0" algn="l">
                        <a:buClrTx/>
                        <a:buSzTx/>
                        <a:buFont typeface="+mj-ea"/>
                        <a:buNone/>
                      </a:pP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主泵排量达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240cc</a:t>
                      </a:r>
                      <a:r>
                        <a:rPr lang="zh-CN" altLang="en-US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，与低速大扭矩发动机完美匹配，可保证发动机在低转速下提供必要的流量需求。</a:t>
                      </a:r>
                      <a:endParaRPr lang="en-US" altLang="zh-CN" sz="14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sym typeface="+mn-ea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同等效率下相比同级别机型平均小时油耗节油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升左右，按年平均工作时间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2500h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核算，可节省燃油成本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4.2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万元</a:t>
                      </a: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/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年。</a:t>
                      </a: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490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配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2.4m</a:t>
                      </a:r>
                      <a:r>
                        <a:rPr kumimoji="0" lang="en-US" altLang="zh-CN" sz="1400" b="0" i="0" u="none" strike="noStrike" kern="1200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岩石斗挖装作业，装车效率达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车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/h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，油耗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49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升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/h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注：自卸车容积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35m</a:t>
                      </a:r>
                      <a:r>
                        <a:rPr kumimoji="0" lang="en-US" altLang="zh-CN" sz="1400" b="0" i="0" u="none" strike="noStrike" kern="1200" cap="none" normalizeH="0" baseline="3000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，物料：碎石</a:t>
                      </a:r>
                    </a:p>
                  </a:txBody>
                  <a:tcPr marL="91438" marR="91438" marT="45711" marB="45711" anchor="b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rcRect r="10103"/>
          <a:stretch>
            <a:fillRect/>
          </a:stretch>
        </p:blipFill>
        <p:spPr>
          <a:xfrm>
            <a:off x="9123680" y="4004945"/>
            <a:ext cx="2632075" cy="16205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C4AFDBB2-B307-3230-846C-457E1D43F6D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4081" y="2365695"/>
            <a:ext cx="2531674" cy="125797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CD728C1A-89BB-4AAD-8882-27AEEC38FD0B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CE8C54F-DFAB-4392-AB9D-28EFD27001F9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——FABE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价值分析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1FAE5DEA-C4EF-4DF6-A1EB-48A32DA586AB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FFC3A33-7C1A-4E02-8F83-FE06FF473EF1}"/>
              </a:ext>
            </a:extLst>
          </p:cNvPr>
          <p:cNvSpPr/>
          <p:nvPr/>
        </p:nvSpPr>
        <p:spPr>
          <a:xfrm>
            <a:off x="5243090" y="47228"/>
            <a:ext cx="493276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需要海外市场与技术支持部提供“证据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”列：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施工案例图片、油耗、效率、自卸车容积等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34242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aphicFrame>
        <p:nvGraphicFramePr>
          <p:cNvPr id="7" name="Group 72"/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22356045"/>
              </p:ext>
            </p:extLst>
          </p:nvPr>
        </p:nvGraphicFramePr>
        <p:xfrm>
          <a:off x="190500" y="904240"/>
          <a:ext cx="11753215" cy="5628640"/>
        </p:xfrm>
        <a:graphic>
          <a:graphicData uri="http://schemas.openxmlformats.org/drawingml/2006/table">
            <a:tbl>
              <a:tblPr/>
              <a:tblGrid>
                <a:gridCol w="779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0378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1232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39158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6560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74231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序号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特征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F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（因为）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优势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（所以）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利益</a:t>
                      </a:r>
                      <a:r>
                        <a:rPr kumimoji="0" lang="en-US" altLang="zh-CN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B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（对您而言）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证据</a:t>
                      </a:r>
                      <a:r>
                        <a:rPr kumimoji="0" lang="en-US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E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6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FFC000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（举例说明）</a:t>
                      </a:r>
                      <a:endParaRPr kumimoji="0" lang="en-US" altLang="zh-CN" sz="1600" b="1" i="0" u="none" strike="noStrike" cap="none" normalizeH="0" baseline="0" dirty="0">
                        <a:ln>
                          <a:noFill/>
                        </a:ln>
                        <a:solidFill>
                          <a:srgbClr val="FFC000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8945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</a:t>
                      </a: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可匹配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185/190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型</a:t>
                      </a:r>
                      <a:r>
                        <a:rPr kumimoji="0" lang="en-US" altLang="zh-CN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大规格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破碎锤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，</a:t>
                      </a:r>
                      <a:r>
                        <a:rPr kumimoji="0" lang="en-US" altLang="zh-CN" sz="1400" b="0" i="0" u="none" strike="noStrike" kern="1200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作业性能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同吨位领先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defRPr/>
                      </a:pPr>
                      <a:r>
                        <a:rPr lang="zh-CN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高功率</a:t>
                      </a:r>
                      <a:r>
                        <a:rPr lang="zh-CN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  <a:r>
                        <a:rPr lang="zh-CN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0</a:t>
                      </a:r>
                      <a:r>
                        <a:rPr lang="en-US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CC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大排量</a:t>
                      </a:r>
                      <a:r>
                        <a:rPr lang="zh-CN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主泵，单双泵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“</a:t>
                      </a:r>
                      <a:r>
                        <a:rPr lang="zh-CN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智能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合流”</a:t>
                      </a:r>
                      <a:r>
                        <a:rPr lang="zh-CN" altLang="zh-CN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，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另外，破碎流量可“多档多级”智能调节，完美匹配不同破碎锤的流量需求，工况适应性更好，</a:t>
                      </a: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效率更高。</a:t>
                      </a:r>
                      <a:endParaRPr lang="zh-CN" altLang="zh-CN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+mj-ea"/>
                        <a:buNone/>
                        <a:defRPr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破碎效率高，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施工收益提升</a:t>
                      </a:r>
                      <a:r>
                        <a:rPr kumimoji="0" lang="en-US" altLang="zh-CN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10%</a:t>
                      </a:r>
                      <a:r>
                        <a:rPr kumimoji="0" lang="zh-CN" altLang="en-US" sz="14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以上。</a:t>
                      </a:r>
                      <a:endParaRPr kumimoji="0" lang="en-US" altLang="zh-CN" sz="14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例：山东石灰石破碎工况，配备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185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型破碎锤，石头硬度：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40-60Mpa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，施工效率达：</a:t>
                      </a:r>
                      <a:r>
                        <a:rPr kumimoji="0" lang="en-US" altLang="zh-CN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70t/h</a:t>
                      </a:r>
                      <a:r>
                        <a:rPr kumimoji="0" lang="zh-CN" altLang="en-US" sz="12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。</a:t>
                      </a: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kumimoji="0" lang="en-US" altLang="zh-CN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58496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</a:t>
                      </a: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大排量、大扭矩双回转马达</a:t>
                      </a:r>
                      <a:endParaRPr lang="en-US" altLang="zh-CN" sz="1400" b="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腰部力量足，斜坡重载回转游刃有余。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defRPr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回转启动迅速，回转制动干脆利落，装车、甩方效率高于同类竞品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以上，给客户带来的收益提升</a:t>
                      </a: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5%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以上。</a:t>
                      </a: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200" dirty="0">
                          <a:ln>
                            <a:noFill/>
                          </a:ln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坡道重载可回转最大坡度，由12.89°提升至15.74°。</a:t>
                      </a:r>
                      <a:endParaRPr kumimoji="0" lang="zh-CN" altLang="en-US" sz="1200" b="0" i="0" u="none" strike="noStrike" kern="1200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91438" marR="91438" marT="45711" marB="4571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31191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-US" altLang="zh-CN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</a:t>
                      </a: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新型宽敞驾驶室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defRPr/>
                      </a:pP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新型正压驾驶室，防尘效果好；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配置大功率空调、</a:t>
                      </a:r>
                      <a:r>
                        <a:rPr lang="en-US" altLang="zh-CN" sz="14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8</a:t>
                      </a:r>
                      <a:r>
                        <a:rPr lang="zh-CN" altLang="en-US" sz="14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寸触摸屏仪表、一键启动开关、集成</a:t>
                      </a:r>
                      <a:r>
                        <a:rPr lang="zh-CN" altLang="en-US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开关面板、低操作力</a:t>
                      </a: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手柄及空气悬浮座椅，操控更舒适。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+mj-ea"/>
                        <a:buNone/>
                        <a:defRPr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操作舒心、省力，长时间操作不易疲劳，一定程度上提升了施工效率及施工安全性。</a:t>
                      </a:r>
                      <a:endParaRPr lang="en-US" altLang="zh-CN" sz="1400" dirty="0">
                        <a:solidFill>
                          <a:prstClr val="black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邀请客户试乘试驾体验。</a:t>
                      </a: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endParaRPr kumimoji="0" lang="en-US" altLang="zh-CN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91438" marR="91438" marT="45711" marB="45711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8" name="图片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5" t="8315" r="8280" b="20567"/>
          <a:stretch>
            <a:fillRect/>
          </a:stretch>
        </p:blipFill>
        <p:spPr>
          <a:xfrm>
            <a:off x="9696450" y="2493645"/>
            <a:ext cx="1787525" cy="109347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/>
          <a:srcRect b="6504"/>
          <a:stretch>
            <a:fillRect/>
          </a:stretch>
        </p:blipFill>
        <p:spPr>
          <a:xfrm>
            <a:off x="9513570" y="4149725"/>
            <a:ext cx="1970405" cy="1022350"/>
          </a:xfrm>
          <a:prstGeom prst="rect">
            <a:avLst/>
          </a:prstGeom>
        </p:spPr>
      </p:pic>
      <p:grpSp>
        <p:nvGrpSpPr>
          <p:cNvPr id="10" name="组合 9">
            <a:extLst>
              <a:ext uri="{FF2B5EF4-FFF2-40B4-BE49-F238E27FC236}">
                <a16:creationId xmlns:a16="http://schemas.microsoft.com/office/drawing/2014/main" id="{D6D39A54-CCA0-4576-B5B2-2D683D8266DE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293AF79-64BE-487C-896B-7BE569F7A6B2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二、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——FABE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价值分析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7D3FE769-2297-455F-9CB3-C167E90F667E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247920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BB4C31C-01E5-AC1F-F5CB-646A2B6E20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11028" y="83619"/>
            <a:ext cx="1390650" cy="728108"/>
          </a:xfrm>
          <a:prstGeom prst="rect">
            <a:avLst/>
          </a:prstGeom>
        </p:spPr>
      </p:pic>
      <p:grpSp>
        <p:nvGrpSpPr>
          <p:cNvPr id="13" name="组合 12">
            <a:extLst>
              <a:ext uri="{FF2B5EF4-FFF2-40B4-BE49-F238E27FC236}">
                <a16:creationId xmlns:a16="http://schemas.microsoft.com/office/drawing/2014/main" id="{113AF71A-3335-4973-A9A2-12C7663E5B23}"/>
              </a:ext>
            </a:extLst>
          </p:cNvPr>
          <p:cNvGrpSpPr/>
          <p:nvPr/>
        </p:nvGrpSpPr>
        <p:grpSpPr>
          <a:xfrm>
            <a:off x="0" y="216839"/>
            <a:ext cx="6581776" cy="461665"/>
            <a:chOff x="0" y="216839"/>
            <a:chExt cx="6581776" cy="461665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8469C6B5-B7B3-449C-A055-46EBD39E7E8A}"/>
                </a:ext>
              </a:extLst>
            </p:cNvPr>
            <p:cNvSpPr txBox="1"/>
            <p:nvPr/>
          </p:nvSpPr>
          <p:spPr>
            <a:xfrm>
              <a:off x="443130" y="216839"/>
              <a:ext cx="6138646" cy="461665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defTabSz="1088390" eaLnBrk="0" hangingPunct="0"/>
              <a:r>
                <a:rPr lang="zh-CN" altLang="en-US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三、</a:t>
              </a:r>
              <a:r>
                <a:rPr lang="en-US" altLang="zh-CN" sz="2400" b="1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XE490U</a:t>
              </a:r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产品参数</a:t>
              </a:r>
              <a:endParaRPr lang="en-US" altLang="zh-CN" sz="1600" b="1" spc="3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285A6E8-7921-4AB0-99F4-CC0DB6BABE95}"/>
                </a:ext>
              </a:extLst>
            </p:cNvPr>
            <p:cNvSpPr/>
            <p:nvPr/>
          </p:nvSpPr>
          <p:spPr>
            <a:xfrm>
              <a:off x="0" y="275748"/>
              <a:ext cx="371625" cy="343849"/>
            </a:xfrm>
            <a:prstGeom prst="rect">
              <a:avLst/>
            </a:prstGeom>
            <a:solidFill>
              <a:srgbClr val="0049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</p:grpSp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8A4E5271-1AAC-45D7-BA9D-5059C6E426B1}"/>
              </a:ext>
            </a:extLst>
          </p:cNvPr>
          <p:cNvGraphicFramePr>
            <a:graphicFrameLocks noGrp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478878028"/>
              </p:ext>
            </p:extLst>
          </p:nvPr>
        </p:nvGraphicFramePr>
        <p:xfrm>
          <a:off x="130157" y="1392782"/>
          <a:ext cx="11799085" cy="5189470"/>
        </p:xfrm>
        <a:graphic>
          <a:graphicData uri="http://schemas.openxmlformats.org/drawingml/2006/table">
            <a:tbl>
              <a:tblPr>
                <a:tableStyleId>{D7AC3CCA-C797-4891-BE02-D94E43425B78}</a:tableStyleId>
              </a:tblPr>
              <a:tblGrid>
                <a:gridCol w="6014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2474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2499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1256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404679">
                  <a:extLst>
                    <a:ext uri="{9D8B030D-6E8A-4147-A177-3AD203B41FA5}">
                      <a16:colId xmlns:a16="http://schemas.microsoft.com/office/drawing/2014/main" val="1104059297"/>
                    </a:ext>
                  </a:extLst>
                </a:gridCol>
                <a:gridCol w="1862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60193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1985321">
                  <a:extLst>
                    <a:ext uri="{9D8B030D-6E8A-4147-A177-3AD203B41FA5}">
                      <a16:colId xmlns:a16="http://schemas.microsoft.com/office/drawing/2014/main" val="2231554068"/>
                    </a:ext>
                  </a:extLst>
                </a:gridCol>
              </a:tblGrid>
              <a:tr h="350405"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ClrTx/>
                        <a:buSzTx/>
                        <a:buFontTx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>
                        <a:buClrTx/>
                        <a:buSzTx/>
                        <a:buFontTx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主要参数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XE</a:t>
                      </a:r>
                      <a:r>
                        <a:rPr lang="en-US" altLang="zh-CN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490U</a:t>
                      </a:r>
                      <a:r>
                        <a:rPr lang="zh-CN" altLang="en-US" sz="16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endParaRPr lang="zh-CN" altLang="en-US" sz="1600" b="1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ClrTx/>
                        <a:buSzTx/>
                        <a:buFontTx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349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" marR="18000" marT="18000" marB="18000" anchor="ctr" anchorCtr="1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352</a:t>
                      </a:r>
                      <a:endParaRPr lang="zh-CN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" marR="18000" marT="18000" marB="18000" anchor="ctr" anchorCtr="1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JD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</a:t>
                      </a:r>
                      <a:r>
                        <a:rPr lang="en-US" altLang="zh-CN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470P</a:t>
                      </a:r>
                      <a:endParaRPr lang="en-US" altLang="en-US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" marR="18000" marT="18000" marB="18000" anchor="ctr" anchorCtr="1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</a:t>
                      </a: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品牌</a:t>
                      </a:r>
                      <a:r>
                        <a:rPr lang="en-US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490LC-11</a:t>
                      </a:r>
                    </a:p>
                  </a:txBody>
                  <a:tcPr marL="18000" marR="18000" marT="18000" marB="18000" anchor="ctr" anchorCtr="1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 b="1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结论</a:t>
                      </a:r>
                      <a:endParaRPr lang="en-US" altLang="zh-CN" sz="1600" b="1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" marR="18000" marT="18000" marB="18000" anchor="ctr" anchorCtr="1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313">
                <a:tc rowSpan="8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zh-CN" altLang="en-US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主要</a:t>
                      </a:r>
                    </a:p>
                    <a:p>
                      <a:pPr marL="0" algn="ctr" defTabSz="914400" rtl="0" eaLnBrk="1" fontAlgn="ctr" latinLnBrk="0" hangingPunct="1">
                        <a:buClrTx/>
                        <a:buSzTx/>
                        <a:buFontTx/>
                      </a:pPr>
                      <a:r>
                        <a:rPr lang="zh-CN" altLang="en-US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参数</a:t>
                      </a:r>
                      <a:endParaRPr lang="zh-CN" altLang="en-US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整机重量</a:t>
                      </a:r>
                      <a:r>
                        <a:rPr lang="en-US" altLang="zh-CN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buClrTx/>
                        <a:buSzTx/>
                        <a:buFontTx/>
                        <a:buNone/>
                      </a:pPr>
                      <a:endParaRPr lang="en-US" altLang="zh-CN" sz="140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48600</a:t>
                      </a:r>
                      <a:endParaRPr lang="zh-CN" altLang="zh-CN" sz="14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indent="0" algn="ctr" defTabSz="914400" rtl="0" eaLnBrk="1" latinLnBrk="0" hangingPunct="1">
                        <a:spcAft>
                          <a:spcPts val="0"/>
                        </a:spcAft>
                        <a:buNone/>
                      </a:pPr>
                      <a:r>
                        <a:rPr lang="en-US" altLang="zh-CN" sz="1400" b="0" kern="120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50500</a:t>
                      </a:r>
                      <a:endParaRPr lang="zh-CN" altLang="zh-CN" sz="1400" b="0" kern="120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51218</a:t>
                      </a: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48690</a:t>
                      </a: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48</a:t>
                      </a:r>
                      <a:r>
                        <a:rPr lang="en-US" altLang="zh-CN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-52</a:t>
                      </a:r>
                      <a:r>
                        <a:rPr lang="zh-CN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吨左右</a:t>
                      </a:r>
                      <a:endParaRPr lang="en-US" altLang="en-US" sz="1400" b="0" dirty="0">
                        <a:solidFill>
                          <a:srgbClr val="00000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794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额定功率</a:t>
                      </a:r>
                      <a:r>
                        <a:rPr lang="en-US" altLang="zh-CN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Kw/rpm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b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317/1800</a:t>
                      </a: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330/1700</a:t>
                      </a: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274/2000</a:t>
                      </a: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0" dirty="0">
                          <a:solidFill>
                            <a:srgbClr val="00000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268</a:t>
                      </a:r>
                    </a:p>
                  </a:txBody>
                  <a:tcPr marL="12700" marR="12700" marT="127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1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XE490U</a:t>
                      </a:r>
                      <a:r>
                        <a:rPr lang="zh-CN" altLang="en-US" sz="1400" b="1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与卡特发动机对比功率储备足</a:t>
                      </a:r>
                      <a:endParaRPr lang="en-US" altLang="zh-CN" sz="1400" b="1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22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zh-CN" alt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发动机排量</a:t>
                      </a:r>
                      <a:r>
                        <a:rPr lang="en-US" altLang="zh-CN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L</a:t>
                      </a:r>
                      <a:endParaRPr lang="zh-CN" altLang="en-US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12.5</a:t>
                      </a:r>
                      <a:endParaRPr lang="zh-CN" altLang="en-US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12.5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13.5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11.04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与竞品相当</a:t>
                      </a:r>
                      <a:endParaRPr lang="en-US" altLang="zh-CN" sz="1400" b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279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l" defTabSz="914400" rtl="0" eaLnBrk="1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系统流量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L/min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2×389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2×389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2×400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2×390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与竞品相当</a:t>
                      </a:r>
                      <a:endParaRPr lang="en-US" altLang="zh-CN" sz="1400" b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94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散热泵流量</a:t>
                      </a:r>
                      <a:r>
                        <a:rPr lang="en-US" altLang="zh-CN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L/min</a:t>
                      </a:r>
                      <a:endParaRPr lang="en-US" altLang="zh-CN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-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-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-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散热泵效率较</a:t>
                      </a:r>
                      <a:r>
                        <a:rPr lang="en-US" altLang="zh-CN" sz="1400" b="1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XE490DK</a:t>
                      </a:r>
                      <a:r>
                        <a:rPr lang="zh-CN" altLang="en-US" sz="1400" b="1" u="none" strike="noStrike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提高</a:t>
                      </a:r>
                      <a:endParaRPr lang="en-US" altLang="zh-CN" sz="1400" b="1" u="none" strike="noStrike" kern="1200" dirty="0">
                        <a:solidFill>
                          <a:schemeClr val="accent5">
                            <a:lumMod val="75000"/>
                          </a:schemeClr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22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轴距</a:t>
                      </a:r>
                      <a:r>
                        <a:rPr lang="en-US" altLang="zh-CN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4360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4360/4340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4470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4350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与竞品相当</a:t>
                      </a:r>
                      <a:endParaRPr lang="en-US" altLang="zh-CN" sz="1400" b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579401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/>
                      <a:r>
                        <a:rPr lang="zh-CN" altLang="en-US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轨距</a:t>
                      </a:r>
                      <a:r>
                        <a:rPr lang="en-US" altLang="zh-CN" sz="140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mm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2740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2740/2390-2890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2390-2890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2740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u="none" strike="noStrike" kern="1200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Times New Roman" panose="02020603050405020304" pitchFamily="18" charset="0"/>
                        </a:rPr>
                        <a:t>与竞品相当</a:t>
                      </a:r>
                      <a:endParaRPr lang="en-US" altLang="zh-CN" sz="1400" b="0" u="none" strike="noStrike" kern="1200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846563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ClrTx/>
                        <a:buSzTx/>
                        <a:buFontTx/>
                        <a:buNone/>
                      </a:pPr>
                      <a:r>
                        <a:rPr lang="zh-CN" alt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回转力矩</a:t>
                      </a:r>
                      <a:r>
                        <a:rPr lang="zh-CN" altLang="en-US" sz="1400" b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kN.m</a:t>
                      </a:r>
                      <a:endParaRPr lang="zh-CN" altLang="en-US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187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189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148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134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回转扭矩与卡特</a:t>
                      </a:r>
                      <a:r>
                        <a:rPr lang="en-US" altLang="zh-CN" sz="14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349/352</a:t>
                      </a:r>
                      <a:r>
                        <a:rPr lang="zh-CN" altLang="en-US" sz="14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相当</a:t>
                      </a:r>
                      <a:endParaRPr lang="en-US" altLang="zh-CN" sz="14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1" kern="1200" dirty="0">
                          <a:solidFill>
                            <a:schemeClr val="accent5">
                              <a:lumMod val="7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较其它竞品有优势</a:t>
                      </a:r>
                      <a:endParaRPr lang="en-US" altLang="zh-CN" sz="1400" b="1" kern="1200" dirty="0">
                        <a:solidFill>
                          <a:schemeClr val="accent5">
                            <a:lumMod val="7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2239">
                <a:tc rowSpan="3">
                  <a:txBody>
                    <a:bodyPr/>
                    <a:lstStyle/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运输</a:t>
                      </a:r>
                      <a:endParaRPr lang="en-US" altLang="zh-CN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  <a:p>
                      <a:pPr marL="0" algn="ctr" defTabSz="914400" rtl="0" eaLnBrk="1" fontAlgn="ctr" latinLnBrk="0" hangingPunct="1"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尺寸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长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mm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982" marR="6982" marT="69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11920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11920/11840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12010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11930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400" b="0" kern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与竞品相当</a:t>
                      </a:r>
                      <a:endParaRPr lang="en-US" altLang="zh-CN" sz="1400" b="0" kern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122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宽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mm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982" marR="6982" marT="69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3530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3530/2990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2990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3440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zh-CN" sz="1200" b="0" kern="1200" dirty="0"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312239">
                <a:tc vMerge="1">
                  <a:txBody>
                    <a:bodyPr/>
                    <a:lstStyle/>
                    <a:p>
                      <a:endParaRPr lang="zh-CN"/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algn="l" defTabSz="914400" rtl="0" eaLnBrk="1" fontAlgn="ctr" latinLnBrk="0" hangingPunct="1">
                        <a:buNone/>
                      </a:pPr>
                      <a:r>
                        <a:rPr lang="zh-CN" altLang="en-US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高</a:t>
                      </a:r>
                      <a:r>
                        <a:rPr lang="en-US" altLang="zh-CN" sz="14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mm</a:t>
                      </a: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zh-CN" altLang="en-US" sz="14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6982" marR="6982" marT="698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3680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3670/3640</a:t>
                      </a:r>
                      <a:endParaRPr lang="zh-CN" altLang="en-US" sz="1400" b="0" kern="1200" dirty="0">
                        <a:solidFill>
                          <a:schemeClr val="dk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dk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3480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0" kern="1200" dirty="0">
                          <a:solidFill>
                            <a:schemeClr val="tx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  <a:sym typeface="+mn-ea"/>
                        </a:rPr>
                        <a:t>3705</a:t>
                      </a:r>
                    </a:p>
                  </a:txBody>
                  <a:tcPr marL="18000" marR="18000" marT="18000" marB="18000" anchor="ctr"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endParaRPr lang="en-US" altLang="zh-CN" sz="1200" b="0" kern="1200" dirty="0">
                        <a:solidFill>
                          <a:schemeClr val="tx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  <a:sym typeface="+mn-ea"/>
                      </a:endParaRPr>
                    </a:p>
                  </a:txBody>
                  <a:tcPr marL="18000" marR="18000" marT="18000" marB="1800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17" name="矩形 16">
            <a:extLst>
              <a:ext uri="{FF2B5EF4-FFF2-40B4-BE49-F238E27FC236}">
                <a16:creationId xmlns:a16="http://schemas.microsoft.com/office/drawing/2014/main" id="{C3FC8F6C-AD65-4721-9B8E-4D450BAD93D4}"/>
              </a:ext>
            </a:extLst>
          </p:cNvPr>
          <p:cNvSpPr/>
          <p:nvPr/>
        </p:nvSpPr>
        <p:spPr>
          <a:xfrm>
            <a:off x="281205" y="811727"/>
            <a:ext cx="18004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（一）参数优势</a:t>
            </a:r>
            <a:endParaRPr lang="zh-CN" altLang="en-US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CAA571E-8B96-40AD-84B9-436B53031209}"/>
              </a:ext>
            </a:extLst>
          </p:cNvPr>
          <p:cNvSpPr/>
          <p:nvPr/>
        </p:nvSpPr>
        <p:spPr>
          <a:xfrm>
            <a:off x="2264462" y="717350"/>
            <a:ext cx="8731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与竞品参数对比，对比区域前三，不对比上一代，竞品公司用英文首字母</a:t>
            </a:r>
            <a:r>
              <a:rPr lang="en-US" altLang="zh-CN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品牌代替</a:t>
            </a:r>
            <a:endParaRPr lang="en-US" altLang="zh-CN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根据产品实际情况，保留具有优势的配置项目，发动机保留，贴徐工标的写徐工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23527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4*i*0"/>
  <p:tag name="KSO_WM_TEMPLATE_CATEGORY" val="diagram"/>
  <p:tag name="KSO_WM_TEMPLATE_INDEX" val="160411"/>
  <p:tag name="KSO_WM_UNIT_INDEX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4*i*5"/>
  <p:tag name="KSO_WM_TEMPLATE_CATEGORY" val="diagram"/>
  <p:tag name="KSO_WM_TEMPLATE_INDEX" val="160411"/>
  <p:tag name="KSO_WM_UNIT_INDEX" val="5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4*i*10"/>
  <p:tag name="KSO_WM_TEMPLATE_CATEGORY" val="diagram"/>
  <p:tag name="KSO_WM_TEMPLATE_INDEX" val="160411"/>
  <p:tag name="KSO_WM_UNIT_INDEX" val="1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UNIT_TYPE" val="i"/>
  <p:tag name="KSO_WM_UNIT_ID" val="diagram160411_4*i*15"/>
  <p:tag name="KSO_WM_TEMPLATE_CATEGORY" val="diagram"/>
  <p:tag name="KSO_WM_TEMPLATE_INDEX" val="160411"/>
  <p:tag name="KSO_WM_UNIT_INDEX" val="1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4_1"/>
  <p:tag name="KSO_WM_UNIT_ID" val="diagram160411_4*l_h_f*1_4_1"/>
  <p:tag name="KSO_WM_UNIT_CLEAR" val="1"/>
  <p:tag name="KSO_WM_UNIT_LAYERLEVEL" val="1_1_1"/>
  <p:tag name="KSO_WM_UNIT_VALUE" val="48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4"/>
  <p:tag name="KSO_WM_UNIT_ID" val="diagram160411_4*l_i*1_4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3_1"/>
  <p:tag name="KSO_WM_UNIT_ID" val="diagram160411_4*l_h_f*1_3_1"/>
  <p:tag name="KSO_WM_UNIT_CLEAR" val="1"/>
  <p:tag name="KSO_WM_UNIT_LAYERLEVEL" val="1_1_1"/>
  <p:tag name="KSO_WM_UNIT_VALUE" val="48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3"/>
  <p:tag name="KSO_WM_UNIT_ID" val="diagram160411_4*l_i*1_3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2_1"/>
  <p:tag name="KSO_WM_UNIT_ID" val="diagram160411_4*l_h_f*1_2_1"/>
  <p:tag name="KSO_WM_UNIT_CLEAR" val="1"/>
  <p:tag name="KSO_WM_UNIT_LAYERLEVEL" val="1_1_1"/>
  <p:tag name="KSO_WM_UNIT_VALUE" val="48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2"/>
  <p:tag name="KSO_WM_UNIT_ID" val="diagram160411_4*l_i*1_2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h_f"/>
  <p:tag name="KSO_WM_UNIT_INDEX" val="1_1_1"/>
  <p:tag name="KSO_WM_UNIT_ID" val="diagram160411_4*l_h_f*1_1_1"/>
  <p:tag name="KSO_WM_UNIT_CLEAR" val="1"/>
  <p:tag name="KSO_WM_UNIT_LAYERLEVEL" val="1_1_1"/>
  <p:tag name="KSO_WM_UNIT_VALUE" val="48"/>
  <p:tag name="KSO_WM_UNIT_HIGHLIGHT" val="0"/>
  <p:tag name="KSO_WM_UNIT_COMPATIBLE" val="0"/>
  <p:tag name="KSO_WM_BEAUTIFY_FLAG" val="#wm#"/>
  <p:tag name="KSO_WM_DIAGRAM_GROUP_CODE" val="l1-1"/>
  <p:tag name="KSO_WM_UNIT_PRESET_TEXT" val="LOREM"/>
  <p:tag name="KSO_WM_UNIT_FILL_FORE_SCHEMECOLOR_INDEX" val="5"/>
  <p:tag name="KSO_WM_UNIT_FILL_TYPE" val="1"/>
  <p:tag name="KSO_WM_UNIT_TEXT_FILL_FORE_SCHEMECOLOR_INDEX" val="14"/>
  <p:tag name="KSO_WM_UNIT_TEXT_FILL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diagram"/>
  <p:tag name="KSO_WM_TEMPLATE_INDEX" val="160411"/>
  <p:tag name="KSO_WM_UNIT_TYPE" val="l_i"/>
  <p:tag name="KSO_WM_UNIT_INDEX" val="1_1"/>
  <p:tag name="KSO_WM_UNIT_ID" val="diagram160411_4*l_i*1_1"/>
  <p:tag name="KSO_WM_UNIT_CLEAR" val="1"/>
  <p:tag name="KSO_WM_UNIT_LAYERLEVEL" val="1_1"/>
  <p:tag name="KSO_WM_BEAUTIFY_FLAG" val="#wm#"/>
  <p:tag name="KSO_WM_DIAGRAM_GROUP_CODE" val="l1-1"/>
  <p:tag name="KSO_WM_UNIT_FILL_FORE_SCHEMECOLOR_INDEX" val="14"/>
  <p:tag name="KSO_WM_UNIT_FILL_TYPE" val="1"/>
  <p:tag name="KSO_WM_UNIT_TEXT_FILL_FORE_SCHEMECOLOR_INDEX" val="5"/>
  <p:tag name="KSO_WM_UNIT_TEXT_FILL_TYPE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cfc34518-ba90-4ebf-993f-cfa0b5c4f2ae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b46584-d8bd-41b5-817f-e12cb665a6f5}"/>
  <p:tag name="TABLE_ENDDRAG_ORIGIN_RECT" val="292*239"/>
  <p:tag name="TABLE_ENDDRAG_RECT" val="19*290*292*239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b46584-d8bd-41b5-817f-e12cb665a6f5}"/>
  <p:tag name="TABLE_ENDDRAG_ORIGIN_RECT" val="292*239"/>
  <p:tag name="TABLE_ENDDRAG_RECT" val="19*290*292*239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b46584-d8bd-41b5-817f-e12cb665a6f5}"/>
  <p:tag name="TABLE_ENDDRAG_ORIGIN_RECT" val="292*239"/>
  <p:tag name="TABLE_ENDDRAG_RECT" val="19*290*292*23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4db46584-d8bd-41b5-817f-e12cb665a6f5}"/>
  <p:tag name="TABLE_ENDDRAG_ORIGIN_RECT" val="292*239"/>
  <p:tag name="TABLE_ENDDRAG_RECT" val="19*290*292*23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59a3c2b-cf36-43ed-928b-32fd90a46f21}"/>
  <p:tag name="TABLE_ENDDRAG_ORIGIN_RECT" val="929*462"/>
  <p:tag name="TABLE_ENDDRAG_RECT" val="9*59*929*46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59a3c2b-cf36-43ed-928b-32fd90a46f21}"/>
  <p:tag name="TABLE_ENDDRAG_ORIGIN_RECT" val="913*391"/>
  <p:tag name="TABLE_ENDDRAG_RECT" val="26*93*914*391"/>
  <p:tag name="KSO_WM_UNIT_PLACING_PICTURE_USER_VIEWPORT" val="{&quot;height&quot;:8864,&quot;width&quot;:18280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4123.137007874016,&quot;width&quot;:5495.3685039370075}"/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9f6a0fc-0de5-43ee-8be0-d7af16c681e6}"/>
  <p:tag name="TABLE_ENDDRAG_ORIGIN_RECT" val="905*485"/>
  <p:tag name="TABLE_ENDDRAG_RECT" val="40*76*905*48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70417da1-935d-4f6c-9b93-1ffe1f2ff17a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3062</TotalTime>
  <Words>3619</Words>
  <Application>Microsoft Office PowerPoint</Application>
  <PresentationFormat>宽屏</PresentationFormat>
  <Paragraphs>513</Paragraphs>
  <Slides>27</Slides>
  <Notes>3</Notes>
  <HiddenSlides>0</HiddenSlides>
  <MMClips>3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华光魏体_CNKI</vt:lpstr>
      <vt:lpstr>微软雅黑</vt:lpstr>
      <vt:lpstr>Arial</vt:lpstr>
      <vt:lpstr>Calibri</vt:lpstr>
      <vt:lpstr>Calibri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2.产品卖点</dc:title>
  <dc:creator>徐晗轩</dc:creator>
  <cp:lastModifiedBy>刘敏</cp:lastModifiedBy>
  <cp:revision>261</cp:revision>
  <dcterms:created xsi:type="dcterms:W3CDTF">2023-11-28T07:55:34Z</dcterms:created>
  <dcterms:modified xsi:type="dcterms:W3CDTF">2024-02-06T08:36:20Z</dcterms:modified>
</cp:coreProperties>
</file>